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82" r:id="rId3"/>
    <p:sldId id="257" r:id="rId4"/>
    <p:sldId id="259" r:id="rId5"/>
    <p:sldId id="262" r:id="rId6"/>
    <p:sldId id="260" r:id="rId7"/>
    <p:sldId id="261" r:id="rId8"/>
    <p:sldId id="263" r:id="rId9"/>
    <p:sldId id="264" r:id="rId10"/>
    <p:sldId id="285" r:id="rId11"/>
    <p:sldId id="283" r:id="rId12"/>
    <p:sldId id="281" r:id="rId13"/>
    <p:sldId id="266" r:id="rId14"/>
    <p:sldId id="280" r:id="rId15"/>
    <p:sldId id="286" r:id="rId16"/>
    <p:sldId id="267" r:id="rId17"/>
    <p:sldId id="270" r:id="rId18"/>
    <p:sldId id="279" r:id="rId19"/>
    <p:sldId id="272" r:id="rId20"/>
    <p:sldId id="273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60066"/>
    <a:srgbClr val="4D4D4D"/>
    <a:srgbClr val="44102B"/>
    <a:srgbClr val="D85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74BB7-9604-4D12-973D-05554BA81B4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3754AC-FA44-434A-B73E-F11AD787FDF6}">
      <dgm:prSet custT="1"/>
      <dgm:spPr/>
      <dgm:t>
        <a:bodyPr/>
        <a:lstStyle/>
        <a:p>
          <a:pPr rtl="0"/>
          <a:r>
            <a:rPr lang="ru-RU" sz="2400" b="1" dirty="0" smtClean="0"/>
            <a:t>1. </a:t>
          </a:r>
          <a:r>
            <a:rPr lang="ru-RU" sz="3600" b="1" dirty="0" smtClean="0">
              <a:latin typeface="Arial" panose="020B0604020202020204" pitchFamily="34" charset="0"/>
              <a:cs typeface="Arial" panose="020B0604020202020204" pitchFamily="34" charset="0"/>
            </a:rPr>
            <a:t>неосведомлённость родителей о важности совместной двигательной деятельности с детьми;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E8B16-61A3-4732-B209-23F5E34D1C1A}" type="parTrans" cxnId="{AC76F54B-FB0E-4C0A-B39D-284CA682A713}">
      <dgm:prSet/>
      <dgm:spPr/>
      <dgm:t>
        <a:bodyPr/>
        <a:lstStyle/>
        <a:p>
          <a:endParaRPr lang="ru-RU"/>
        </a:p>
      </dgm:t>
    </dgm:pt>
    <dgm:pt modelId="{F52F9F01-4F01-41A5-88B0-F09FEFC8D81B}" type="sibTrans" cxnId="{AC76F54B-FB0E-4C0A-B39D-284CA682A713}">
      <dgm:prSet/>
      <dgm:spPr/>
      <dgm:t>
        <a:bodyPr/>
        <a:lstStyle/>
        <a:p>
          <a:endParaRPr lang="ru-RU"/>
        </a:p>
      </dgm:t>
    </dgm:pt>
    <dgm:pt modelId="{8C7C2D33-2BD0-45A5-850B-F558DA67EEA6}">
      <dgm:prSet custT="1"/>
      <dgm:spPr/>
      <dgm:t>
        <a:bodyPr/>
        <a:lstStyle/>
        <a:p>
          <a:pPr rtl="0"/>
          <a:r>
            <a:rPr lang="ru-RU" sz="3200" b="1" dirty="0" smtClean="0"/>
            <a:t>2. </a:t>
          </a:r>
          <a:r>
            <a:rPr lang="ru-RU" sz="3200" b="1" dirty="0" smtClean="0">
              <a:latin typeface="Arial" panose="020B0604020202020204" pitchFamily="34" charset="0"/>
              <a:cs typeface="Arial" panose="020B0604020202020204" pitchFamily="34" charset="0"/>
            </a:rPr>
            <a:t>недостаточность знаний родителей и детей  о физических навыках и умениях детей данного возраста;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A1CF45-49ED-4347-8BBA-6B93E4578959}" type="parTrans" cxnId="{9709ADA0-A16D-42D0-A1CB-5A40FE87896E}">
      <dgm:prSet/>
      <dgm:spPr/>
      <dgm:t>
        <a:bodyPr/>
        <a:lstStyle/>
        <a:p>
          <a:endParaRPr lang="ru-RU"/>
        </a:p>
      </dgm:t>
    </dgm:pt>
    <dgm:pt modelId="{35CFF0C5-0DC1-4EFE-831A-C7F782C62290}" type="sibTrans" cxnId="{9709ADA0-A16D-42D0-A1CB-5A40FE87896E}">
      <dgm:prSet/>
      <dgm:spPr/>
      <dgm:t>
        <a:bodyPr/>
        <a:lstStyle/>
        <a:p>
          <a:endParaRPr lang="ru-RU"/>
        </a:p>
      </dgm:t>
    </dgm:pt>
    <dgm:pt modelId="{0E431E0D-3EB9-435A-B088-25710DF05E1E}">
      <dgm:prSet custT="1"/>
      <dgm:spPr/>
      <dgm:t>
        <a:bodyPr/>
        <a:lstStyle/>
        <a:p>
          <a:pPr algn="ctr" rtl="0"/>
          <a:r>
            <a:rPr lang="ru-RU" sz="3200" b="1" dirty="0" smtClean="0">
              <a:latin typeface="Arial" panose="020B0604020202020204" pitchFamily="34" charset="0"/>
              <a:cs typeface="Arial" panose="020B0604020202020204" pitchFamily="34" charset="0"/>
            </a:rPr>
            <a:t>3. невнимание родителей к здоровому образу жизни в семье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1B9D8B-7BC1-4A12-85D0-3B0FD6EB4A7E}" type="parTrans" cxnId="{E34BE7E6-EC5E-4A4B-BFD2-4F2E2F31BD01}">
      <dgm:prSet/>
      <dgm:spPr/>
      <dgm:t>
        <a:bodyPr/>
        <a:lstStyle/>
        <a:p>
          <a:endParaRPr lang="ru-RU"/>
        </a:p>
      </dgm:t>
    </dgm:pt>
    <dgm:pt modelId="{0FF210A4-1246-4E93-86F6-53DC5E292DB8}" type="sibTrans" cxnId="{E34BE7E6-EC5E-4A4B-BFD2-4F2E2F31BD01}">
      <dgm:prSet/>
      <dgm:spPr/>
      <dgm:t>
        <a:bodyPr/>
        <a:lstStyle/>
        <a:p>
          <a:endParaRPr lang="ru-RU"/>
        </a:p>
      </dgm:t>
    </dgm:pt>
    <dgm:pt modelId="{5094B6A0-CB0D-4B4C-980D-EA6E3243F373}" type="pres">
      <dgm:prSet presAssocID="{A7F74BB7-9604-4D12-973D-05554BA81B4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91A36A-1719-4179-B587-A6DB040DD357}" type="pres">
      <dgm:prSet presAssocID="{823754AC-FA44-434A-B73E-F11AD787FDF6}" presName="circ1" presStyleLbl="vennNode1" presStyleIdx="0" presStyleCnt="3" custScaleX="268085" custScaleY="92377" custLinFactNeighborX="-1633" custLinFactNeighborY="-817"/>
      <dgm:spPr/>
      <dgm:t>
        <a:bodyPr/>
        <a:lstStyle/>
        <a:p>
          <a:endParaRPr lang="ru-RU"/>
        </a:p>
      </dgm:t>
    </dgm:pt>
    <dgm:pt modelId="{34B9C231-B5DB-4222-99B9-948B3DFDF964}" type="pres">
      <dgm:prSet presAssocID="{823754AC-FA44-434A-B73E-F11AD787FDF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C9FBD-6159-456C-818F-8F1B0DC9D784}" type="pres">
      <dgm:prSet presAssocID="{8C7C2D33-2BD0-45A5-850B-F558DA67EEA6}" presName="circ2" presStyleLbl="vennNode1" presStyleIdx="1" presStyleCnt="3" custScaleX="221677" custLinFactX="-7947" custLinFactNeighborX="-100000" custLinFactNeighborY="11090"/>
      <dgm:spPr/>
      <dgm:t>
        <a:bodyPr/>
        <a:lstStyle/>
        <a:p>
          <a:endParaRPr lang="ru-RU"/>
        </a:p>
      </dgm:t>
    </dgm:pt>
    <dgm:pt modelId="{86B3D226-0756-498D-A487-FDC75B75FB16}" type="pres">
      <dgm:prSet presAssocID="{8C7C2D33-2BD0-45A5-850B-F558DA67EEA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46CF5-4CFA-4557-8A9E-A52BBA8290B2}" type="pres">
      <dgm:prSet presAssocID="{0E431E0D-3EB9-435A-B088-25710DF05E1E}" presName="circ3" presStyleLbl="vennNode1" presStyleIdx="2" presStyleCnt="3" custScaleX="155331" custLinFactX="41942" custLinFactNeighborX="100000" custLinFactNeighborY="4589"/>
      <dgm:spPr/>
      <dgm:t>
        <a:bodyPr/>
        <a:lstStyle/>
        <a:p>
          <a:endParaRPr lang="ru-RU"/>
        </a:p>
      </dgm:t>
    </dgm:pt>
    <dgm:pt modelId="{914934B7-CB20-4691-9336-EBD9F78ECA4F}" type="pres">
      <dgm:prSet presAssocID="{0E431E0D-3EB9-435A-B088-25710DF05E1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9E914C-D40D-48FB-9EA6-2CD569F456B7}" type="presOf" srcId="{823754AC-FA44-434A-B73E-F11AD787FDF6}" destId="{DF91A36A-1719-4179-B587-A6DB040DD357}" srcOrd="0" destOrd="0" presId="urn:microsoft.com/office/officeart/2005/8/layout/venn1"/>
    <dgm:cxn modelId="{DFA355A0-797E-41E1-85ED-98772BCB80F4}" type="presOf" srcId="{0E431E0D-3EB9-435A-B088-25710DF05E1E}" destId="{EAA46CF5-4CFA-4557-8A9E-A52BBA8290B2}" srcOrd="0" destOrd="0" presId="urn:microsoft.com/office/officeart/2005/8/layout/venn1"/>
    <dgm:cxn modelId="{E34BE7E6-EC5E-4A4B-BFD2-4F2E2F31BD01}" srcId="{A7F74BB7-9604-4D12-973D-05554BA81B43}" destId="{0E431E0D-3EB9-435A-B088-25710DF05E1E}" srcOrd="2" destOrd="0" parTransId="{E81B9D8B-7BC1-4A12-85D0-3B0FD6EB4A7E}" sibTransId="{0FF210A4-1246-4E93-86F6-53DC5E292DB8}"/>
    <dgm:cxn modelId="{1036CC74-7A64-4F8A-9B3E-F8D47C8788FB}" type="presOf" srcId="{0E431E0D-3EB9-435A-B088-25710DF05E1E}" destId="{914934B7-CB20-4691-9336-EBD9F78ECA4F}" srcOrd="1" destOrd="0" presId="urn:microsoft.com/office/officeart/2005/8/layout/venn1"/>
    <dgm:cxn modelId="{54E00F3D-BDEF-49D3-A2C1-0F96BB778831}" type="presOf" srcId="{8C7C2D33-2BD0-45A5-850B-F558DA67EEA6}" destId="{86B3D226-0756-498D-A487-FDC75B75FB16}" srcOrd="1" destOrd="0" presId="urn:microsoft.com/office/officeart/2005/8/layout/venn1"/>
    <dgm:cxn modelId="{9709ADA0-A16D-42D0-A1CB-5A40FE87896E}" srcId="{A7F74BB7-9604-4D12-973D-05554BA81B43}" destId="{8C7C2D33-2BD0-45A5-850B-F558DA67EEA6}" srcOrd="1" destOrd="0" parTransId="{88A1CF45-49ED-4347-8BBA-6B93E4578959}" sibTransId="{35CFF0C5-0DC1-4EFE-831A-C7F782C62290}"/>
    <dgm:cxn modelId="{9D62A217-E438-4E2F-902C-77132B27A34E}" type="presOf" srcId="{823754AC-FA44-434A-B73E-F11AD787FDF6}" destId="{34B9C231-B5DB-4222-99B9-948B3DFDF964}" srcOrd="1" destOrd="0" presId="urn:microsoft.com/office/officeart/2005/8/layout/venn1"/>
    <dgm:cxn modelId="{AC76F54B-FB0E-4C0A-B39D-284CA682A713}" srcId="{A7F74BB7-9604-4D12-973D-05554BA81B43}" destId="{823754AC-FA44-434A-B73E-F11AD787FDF6}" srcOrd="0" destOrd="0" parTransId="{279E8B16-61A3-4732-B209-23F5E34D1C1A}" sibTransId="{F52F9F01-4F01-41A5-88B0-F09FEFC8D81B}"/>
    <dgm:cxn modelId="{D1E8D0BE-F42E-40BD-B9FA-C58B12BE0E77}" type="presOf" srcId="{8C7C2D33-2BD0-45A5-850B-F558DA67EEA6}" destId="{8CCC9FBD-6159-456C-818F-8F1B0DC9D784}" srcOrd="0" destOrd="0" presId="urn:microsoft.com/office/officeart/2005/8/layout/venn1"/>
    <dgm:cxn modelId="{CA1051A5-D0FD-49CB-A05C-56E5A2B540D0}" type="presOf" srcId="{A7F74BB7-9604-4D12-973D-05554BA81B43}" destId="{5094B6A0-CB0D-4B4C-980D-EA6E3243F373}" srcOrd="0" destOrd="0" presId="urn:microsoft.com/office/officeart/2005/8/layout/venn1"/>
    <dgm:cxn modelId="{83DAA90B-6F64-4A68-A884-9C8814F72E27}" type="presParOf" srcId="{5094B6A0-CB0D-4B4C-980D-EA6E3243F373}" destId="{DF91A36A-1719-4179-B587-A6DB040DD357}" srcOrd="0" destOrd="0" presId="urn:microsoft.com/office/officeart/2005/8/layout/venn1"/>
    <dgm:cxn modelId="{086F310E-2DAE-4073-9243-70A09645D2F7}" type="presParOf" srcId="{5094B6A0-CB0D-4B4C-980D-EA6E3243F373}" destId="{34B9C231-B5DB-4222-99B9-948B3DFDF964}" srcOrd="1" destOrd="0" presId="urn:microsoft.com/office/officeart/2005/8/layout/venn1"/>
    <dgm:cxn modelId="{9310399A-A247-45FC-8E7E-BC871DEF13CA}" type="presParOf" srcId="{5094B6A0-CB0D-4B4C-980D-EA6E3243F373}" destId="{8CCC9FBD-6159-456C-818F-8F1B0DC9D784}" srcOrd="2" destOrd="0" presId="urn:microsoft.com/office/officeart/2005/8/layout/venn1"/>
    <dgm:cxn modelId="{737BB742-5854-4D2E-84EC-9EDF77B97E6B}" type="presParOf" srcId="{5094B6A0-CB0D-4B4C-980D-EA6E3243F373}" destId="{86B3D226-0756-498D-A487-FDC75B75FB16}" srcOrd="3" destOrd="0" presId="urn:microsoft.com/office/officeart/2005/8/layout/venn1"/>
    <dgm:cxn modelId="{17E8B3EF-01CB-47BC-90B8-05526B9EE460}" type="presParOf" srcId="{5094B6A0-CB0D-4B4C-980D-EA6E3243F373}" destId="{EAA46CF5-4CFA-4557-8A9E-A52BBA8290B2}" srcOrd="4" destOrd="0" presId="urn:microsoft.com/office/officeart/2005/8/layout/venn1"/>
    <dgm:cxn modelId="{1ED192F8-33F5-46A9-B21D-59D158FFC9BB}" type="presParOf" srcId="{5094B6A0-CB0D-4B4C-980D-EA6E3243F373}" destId="{914934B7-CB20-4691-9336-EBD9F78ECA4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885323-7010-4B43-8BB5-C79D76FE96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811551-45A8-419C-A78B-A27591E84007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Пропаганда здорового образа жизни, формировать у детей потребность в здоровом образе жизни, стремление к  сохранению и укреплению своего здоровья средствами физической культуры. </a:t>
          </a:r>
          <a:endParaRPr lang="ru-RU" b="1" dirty="0">
            <a:solidFill>
              <a:schemeClr val="tx1"/>
            </a:solidFill>
          </a:endParaRPr>
        </a:p>
      </dgm:t>
    </dgm:pt>
    <dgm:pt modelId="{8D4E0AB4-1232-45F9-BC60-8F9A7EA206A1}" type="parTrans" cxnId="{AE8B09AD-124A-4964-83C3-7EA2E111CA14}">
      <dgm:prSet/>
      <dgm:spPr/>
      <dgm:t>
        <a:bodyPr/>
        <a:lstStyle/>
        <a:p>
          <a:endParaRPr lang="ru-RU"/>
        </a:p>
      </dgm:t>
    </dgm:pt>
    <dgm:pt modelId="{013BD974-7282-4A17-937B-6779F8242FE1}" type="sibTrans" cxnId="{AE8B09AD-124A-4964-83C3-7EA2E111CA14}">
      <dgm:prSet/>
      <dgm:spPr/>
      <dgm:t>
        <a:bodyPr/>
        <a:lstStyle/>
        <a:p>
          <a:endParaRPr lang="ru-RU"/>
        </a:p>
      </dgm:t>
    </dgm:pt>
    <dgm:pt modelId="{E29154E2-1302-458B-B632-CA7F55092A45}">
      <dgm:prSet/>
      <dgm:spPr>
        <a:solidFill>
          <a:srgbClr val="00B0F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Расширить знания родителей о физических умениях и навыках детей и заинтересовать их укреплять здоровый образ жизни в собственной семье</a:t>
          </a:r>
          <a:endParaRPr lang="ru-RU" dirty="0">
            <a:solidFill>
              <a:schemeClr val="tx1"/>
            </a:solidFill>
          </a:endParaRPr>
        </a:p>
      </dgm:t>
    </dgm:pt>
    <dgm:pt modelId="{E7E9E1E4-B313-4E73-8426-C093952B0F1C}" type="parTrans" cxnId="{82E8DB18-200D-42B6-A094-81448E02F7A0}">
      <dgm:prSet/>
      <dgm:spPr/>
      <dgm:t>
        <a:bodyPr/>
        <a:lstStyle/>
        <a:p>
          <a:endParaRPr lang="ru-RU"/>
        </a:p>
      </dgm:t>
    </dgm:pt>
    <dgm:pt modelId="{54038C73-7E96-4405-B750-C506CAA66B4A}" type="sibTrans" cxnId="{82E8DB18-200D-42B6-A094-81448E02F7A0}">
      <dgm:prSet/>
      <dgm:spPr/>
      <dgm:t>
        <a:bodyPr/>
        <a:lstStyle/>
        <a:p>
          <a:endParaRPr lang="ru-RU"/>
        </a:p>
      </dgm:t>
    </dgm:pt>
    <dgm:pt modelId="{5E795837-7C9E-4E00-A656-BB89155738DE}">
      <dgm:prSet/>
      <dgm:spPr>
        <a:solidFill>
          <a:srgbClr val="92D050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Создание комфортных условий для занятий физической культурой в ДОУ и дома, поднять и поддержать интерес у детей к </a:t>
          </a:r>
          <a:r>
            <a:rPr lang="ru-RU" b="1" dirty="0" err="1" smtClean="0">
              <a:solidFill>
                <a:schemeClr val="tx1"/>
              </a:solidFill>
            </a:rPr>
            <a:t>физкультурно</a:t>
          </a:r>
          <a:r>
            <a:rPr lang="ru-RU" b="1" dirty="0" smtClean="0">
              <a:solidFill>
                <a:schemeClr val="tx1"/>
              </a:solidFill>
            </a:rPr>
            <a:t> – оздоровительным занятиям.</a:t>
          </a:r>
          <a:endParaRPr lang="ru-RU" dirty="0" smtClean="0">
            <a:solidFill>
              <a:schemeClr val="tx1"/>
            </a:solidFill>
          </a:endParaRPr>
        </a:p>
      </dgm:t>
    </dgm:pt>
    <dgm:pt modelId="{98AF83FF-908C-45B1-B2CE-166A12DD85A9}" type="parTrans" cxnId="{39538EB3-6626-4076-B709-1B900D2BE420}">
      <dgm:prSet/>
      <dgm:spPr/>
      <dgm:t>
        <a:bodyPr/>
        <a:lstStyle/>
        <a:p>
          <a:endParaRPr lang="ru-RU"/>
        </a:p>
      </dgm:t>
    </dgm:pt>
    <dgm:pt modelId="{BE4B118F-A944-4F5E-B6D2-292DF6780D4C}" type="sibTrans" cxnId="{39538EB3-6626-4076-B709-1B900D2BE420}">
      <dgm:prSet/>
      <dgm:spPr/>
      <dgm:t>
        <a:bodyPr/>
        <a:lstStyle/>
        <a:p>
          <a:endParaRPr lang="ru-RU"/>
        </a:p>
      </dgm:t>
    </dgm:pt>
    <dgm:pt modelId="{1FAA008F-4B4F-47E9-85A6-567D59A6FB87}" type="pres">
      <dgm:prSet presAssocID="{DB885323-7010-4B43-8BB5-C79D76FE96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9F4AC0-61E9-4891-9682-B9E11AB218C5}" type="pres">
      <dgm:prSet presAssocID="{91811551-45A8-419C-A78B-A27591E84007}" presName="linNode" presStyleCnt="0"/>
      <dgm:spPr/>
    </dgm:pt>
    <dgm:pt modelId="{72F3EF6B-9E5D-487E-806C-3061C236CDB0}" type="pres">
      <dgm:prSet presAssocID="{91811551-45A8-419C-A78B-A27591E84007}" presName="parentText" presStyleLbl="node1" presStyleIdx="0" presStyleCnt="3" custScaleX="277778" custLinFactNeighborX="5043" custLinFactNeighborY="27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1DB13-3A81-4288-9750-E85B76AF3204}" type="pres">
      <dgm:prSet presAssocID="{013BD974-7282-4A17-937B-6779F8242FE1}" presName="sp" presStyleCnt="0"/>
      <dgm:spPr/>
    </dgm:pt>
    <dgm:pt modelId="{22551A17-4068-452E-8CA9-2786FCAC689C}" type="pres">
      <dgm:prSet presAssocID="{E29154E2-1302-458B-B632-CA7F55092A45}" presName="linNode" presStyleCnt="0"/>
      <dgm:spPr/>
    </dgm:pt>
    <dgm:pt modelId="{3B2E3D82-316A-4681-BE4B-DDBFF095C109}" type="pres">
      <dgm:prSet presAssocID="{E29154E2-1302-458B-B632-CA7F55092A45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9D1F0-530B-4ACB-B4A1-43AA179AD025}" type="pres">
      <dgm:prSet presAssocID="{54038C73-7E96-4405-B750-C506CAA66B4A}" presName="sp" presStyleCnt="0"/>
      <dgm:spPr/>
    </dgm:pt>
    <dgm:pt modelId="{057DBF49-A1ED-4AB5-804E-140FD3E96B61}" type="pres">
      <dgm:prSet presAssocID="{5E795837-7C9E-4E00-A656-BB89155738DE}" presName="linNode" presStyleCnt="0"/>
      <dgm:spPr/>
    </dgm:pt>
    <dgm:pt modelId="{14EB88C8-A6A3-4B07-B1C4-62B76A7B5CBA}" type="pres">
      <dgm:prSet presAssocID="{5E795837-7C9E-4E00-A656-BB89155738DE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633193-AC9F-43C7-869B-B28E81024ABE}" type="presOf" srcId="{91811551-45A8-419C-A78B-A27591E84007}" destId="{72F3EF6B-9E5D-487E-806C-3061C236CDB0}" srcOrd="0" destOrd="0" presId="urn:microsoft.com/office/officeart/2005/8/layout/vList5"/>
    <dgm:cxn modelId="{AE8B09AD-124A-4964-83C3-7EA2E111CA14}" srcId="{DB885323-7010-4B43-8BB5-C79D76FE967C}" destId="{91811551-45A8-419C-A78B-A27591E84007}" srcOrd="0" destOrd="0" parTransId="{8D4E0AB4-1232-45F9-BC60-8F9A7EA206A1}" sibTransId="{013BD974-7282-4A17-937B-6779F8242FE1}"/>
    <dgm:cxn modelId="{C5676A76-6FA2-41AC-B137-E2A3A625E981}" type="presOf" srcId="{5E795837-7C9E-4E00-A656-BB89155738DE}" destId="{14EB88C8-A6A3-4B07-B1C4-62B76A7B5CBA}" srcOrd="0" destOrd="0" presId="urn:microsoft.com/office/officeart/2005/8/layout/vList5"/>
    <dgm:cxn modelId="{39538EB3-6626-4076-B709-1B900D2BE420}" srcId="{DB885323-7010-4B43-8BB5-C79D76FE967C}" destId="{5E795837-7C9E-4E00-A656-BB89155738DE}" srcOrd="2" destOrd="0" parTransId="{98AF83FF-908C-45B1-B2CE-166A12DD85A9}" sibTransId="{BE4B118F-A944-4F5E-B6D2-292DF6780D4C}"/>
    <dgm:cxn modelId="{1BFF64BC-C744-4F00-8F31-860C5E0799FB}" type="presOf" srcId="{E29154E2-1302-458B-B632-CA7F55092A45}" destId="{3B2E3D82-316A-4681-BE4B-DDBFF095C109}" srcOrd="0" destOrd="0" presId="urn:microsoft.com/office/officeart/2005/8/layout/vList5"/>
    <dgm:cxn modelId="{82E8DB18-200D-42B6-A094-81448E02F7A0}" srcId="{DB885323-7010-4B43-8BB5-C79D76FE967C}" destId="{E29154E2-1302-458B-B632-CA7F55092A45}" srcOrd="1" destOrd="0" parTransId="{E7E9E1E4-B313-4E73-8426-C093952B0F1C}" sibTransId="{54038C73-7E96-4405-B750-C506CAA66B4A}"/>
    <dgm:cxn modelId="{0C36A02E-F769-43F5-826A-4C5273DB791D}" type="presOf" srcId="{DB885323-7010-4B43-8BB5-C79D76FE967C}" destId="{1FAA008F-4B4F-47E9-85A6-567D59A6FB87}" srcOrd="0" destOrd="0" presId="urn:microsoft.com/office/officeart/2005/8/layout/vList5"/>
    <dgm:cxn modelId="{235982A4-3C4C-4043-B0DA-A8DB358D4F36}" type="presParOf" srcId="{1FAA008F-4B4F-47E9-85A6-567D59A6FB87}" destId="{6B9F4AC0-61E9-4891-9682-B9E11AB218C5}" srcOrd="0" destOrd="0" presId="urn:microsoft.com/office/officeart/2005/8/layout/vList5"/>
    <dgm:cxn modelId="{8B830E35-A9A5-4E79-9CD3-704723AAB3D7}" type="presParOf" srcId="{6B9F4AC0-61E9-4891-9682-B9E11AB218C5}" destId="{72F3EF6B-9E5D-487E-806C-3061C236CDB0}" srcOrd="0" destOrd="0" presId="urn:microsoft.com/office/officeart/2005/8/layout/vList5"/>
    <dgm:cxn modelId="{89433256-FF99-4C10-9B5F-491EF707991C}" type="presParOf" srcId="{1FAA008F-4B4F-47E9-85A6-567D59A6FB87}" destId="{4441DB13-3A81-4288-9750-E85B76AF3204}" srcOrd="1" destOrd="0" presId="urn:microsoft.com/office/officeart/2005/8/layout/vList5"/>
    <dgm:cxn modelId="{79E43E8F-DD05-4136-A06F-EBEF83C47B2C}" type="presParOf" srcId="{1FAA008F-4B4F-47E9-85A6-567D59A6FB87}" destId="{22551A17-4068-452E-8CA9-2786FCAC689C}" srcOrd="2" destOrd="0" presId="urn:microsoft.com/office/officeart/2005/8/layout/vList5"/>
    <dgm:cxn modelId="{73AEBF23-37C0-44D2-96C7-F903451730C9}" type="presParOf" srcId="{22551A17-4068-452E-8CA9-2786FCAC689C}" destId="{3B2E3D82-316A-4681-BE4B-DDBFF095C109}" srcOrd="0" destOrd="0" presId="urn:microsoft.com/office/officeart/2005/8/layout/vList5"/>
    <dgm:cxn modelId="{1A53136F-3BC7-432C-B0C6-971B537F615E}" type="presParOf" srcId="{1FAA008F-4B4F-47E9-85A6-567D59A6FB87}" destId="{5E19D1F0-530B-4ACB-B4A1-43AA179AD025}" srcOrd="3" destOrd="0" presId="urn:microsoft.com/office/officeart/2005/8/layout/vList5"/>
    <dgm:cxn modelId="{35A7E6CA-F025-4F19-9C37-5919250FA3FB}" type="presParOf" srcId="{1FAA008F-4B4F-47E9-85A6-567D59A6FB87}" destId="{057DBF49-A1ED-4AB5-804E-140FD3E96B61}" srcOrd="4" destOrd="0" presId="urn:microsoft.com/office/officeart/2005/8/layout/vList5"/>
    <dgm:cxn modelId="{65FF009A-D41F-4123-8B93-35B422FFF2EA}" type="presParOf" srcId="{057DBF49-A1ED-4AB5-804E-140FD3E96B61}" destId="{14EB88C8-A6A3-4B07-B1C4-62B76A7B5CB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92B2C0-2471-4DA5-81CE-E9207FDB7C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BEDDE1-7C40-4A3B-9706-DBA57C1AD17A}">
      <dgm:prSet custT="1"/>
      <dgm:spPr>
        <a:solidFill>
          <a:srgbClr val="00B050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детей сформировано потребность в здоровом образе жизни, стремление к  сохранению и укреплению своего здоровья средствами физической культуры. 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91F059-EEB8-4FFB-92C8-06FE7C8FD2C6}" type="parTrans" cxnId="{CDE2B6A9-65A5-4DE0-B027-EA18ED8548BC}">
      <dgm:prSet/>
      <dgm:spPr/>
      <dgm:t>
        <a:bodyPr/>
        <a:lstStyle/>
        <a:p>
          <a:endParaRPr lang="ru-RU"/>
        </a:p>
      </dgm:t>
    </dgm:pt>
    <dgm:pt modelId="{A0528AE0-B037-488A-B4A2-14493A94A53D}" type="sibTrans" cxnId="{CDE2B6A9-65A5-4DE0-B027-EA18ED8548BC}">
      <dgm:prSet/>
      <dgm:spPr/>
      <dgm:t>
        <a:bodyPr/>
        <a:lstStyle/>
        <a:p>
          <a:endParaRPr lang="ru-RU"/>
        </a:p>
      </dgm:t>
    </dgm:pt>
    <dgm:pt modelId="{A2181AEB-C462-4300-B7A9-35C89B45CD04}">
      <dgm:prSet/>
      <dgm:spPr>
        <a:solidFill>
          <a:srgbClr val="00B050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родителей расширились знания о здоровом образе жизни и сформировались представления о создании благоприятного эмоционального и социально – психологического климата для полноценного развития ребенка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467A0-8885-4574-8B5C-4E9D18500B8A}" type="parTrans" cxnId="{AC833CE7-CA69-43F8-8B98-6411F743F2FA}">
      <dgm:prSet/>
      <dgm:spPr/>
      <dgm:t>
        <a:bodyPr/>
        <a:lstStyle/>
        <a:p>
          <a:endParaRPr lang="ru-RU"/>
        </a:p>
      </dgm:t>
    </dgm:pt>
    <dgm:pt modelId="{6DBF347B-1A7D-437E-ACA8-543D0B18F6D2}" type="sibTrans" cxnId="{AC833CE7-CA69-43F8-8B98-6411F743F2FA}">
      <dgm:prSet/>
      <dgm:spPr/>
      <dgm:t>
        <a:bodyPr/>
        <a:lstStyle/>
        <a:p>
          <a:endParaRPr lang="ru-RU"/>
        </a:p>
      </dgm:t>
    </dgm:pt>
    <dgm:pt modelId="{F5ECF950-CA70-46AF-A22E-A7154115CB13}">
      <dgm:prSet custT="1"/>
      <dgm:spPr>
        <a:solidFill>
          <a:srgbClr val="00B0F0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ДОУ и дома создано комфортные условия для занятий физической культурой. Родители вовлечены в единое пространство  «Семья – детский сад»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56E7CC-B7AE-409A-BF52-C1286309EE08}" type="parTrans" cxnId="{56B29D00-C334-4B5D-AA52-454386CCD277}">
      <dgm:prSet/>
      <dgm:spPr/>
      <dgm:t>
        <a:bodyPr/>
        <a:lstStyle/>
        <a:p>
          <a:endParaRPr lang="ru-RU"/>
        </a:p>
      </dgm:t>
    </dgm:pt>
    <dgm:pt modelId="{26B774F5-4032-4405-81EC-DC1FF21EB62F}" type="sibTrans" cxnId="{56B29D00-C334-4B5D-AA52-454386CCD277}">
      <dgm:prSet/>
      <dgm:spPr/>
      <dgm:t>
        <a:bodyPr/>
        <a:lstStyle/>
        <a:p>
          <a:endParaRPr lang="ru-RU"/>
        </a:p>
      </dgm:t>
    </dgm:pt>
    <dgm:pt modelId="{35E60129-9828-443F-AF80-668144A5A604}">
      <dgm:prSet custT="1"/>
      <dgm:spPr>
        <a:solidFill>
          <a:srgbClr val="00B0F0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детей повысился интерес к занятиям по </a:t>
          </a:r>
          <a:r>
            <a:rPr lang="ru-RU" sz="2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физической культуре</a:t>
          </a:r>
          <a:r>
            <a:rPr lang="ru-RU" sz="2200" b="1" smtClean="0"/>
            <a:t>.</a:t>
          </a:r>
          <a:endParaRPr lang="ru-RU" sz="2200" dirty="0"/>
        </a:p>
      </dgm:t>
    </dgm:pt>
    <dgm:pt modelId="{B8080E6A-5A78-45F8-81CD-10E0378FD544}" type="parTrans" cxnId="{CF359287-5DD9-479F-8573-0BC639489BB8}">
      <dgm:prSet/>
      <dgm:spPr/>
      <dgm:t>
        <a:bodyPr/>
        <a:lstStyle/>
        <a:p>
          <a:endParaRPr lang="ru-RU"/>
        </a:p>
      </dgm:t>
    </dgm:pt>
    <dgm:pt modelId="{2FA6B0F5-4A07-4841-A5B6-BC21D0E56F12}" type="sibTrans" cxnId="{CF359287-5DD9-479F-8573-0BC639489BB8}">
      <dgm:prSet/>
      <dgm:spPr/>
      <dgm:t>
        <a:bodyPr/>
        <a:lstStyle/>
        <a:p>
          <a:endParaRPr lang="ru-RU"/>
        </a:p>
      </dgm:t>
    </dgm:pt>
    <dgm:pt modelId="{72C105E9-B9E2-49D2-9B79-094EF602F725}" type="pres">
      <dgm:prSet presAssocID="{EA92B2C0-2471-4DA5-81CE-E9207FDB7C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E78042-BCA6-4E92-95A8-D49EC064DA36}" type="pres">
      <dgm:prSet presAssocID="{2ABEDDE1-7C40-4A3B-9706-DBA57C1AD17A}" presName="node" presStyleLbl="node1" presStyleIdx="0" presStyleCnt="4" custScaleX="137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86594-9A9D-4EAD-A56E-2B6BAAEA8FDE}" type="pres">
      <dgm:prSet presAssocID="{A0528AE0-B037-488A-B4A2-14493A94A53D}" presName="sibTrans" presStyleCnt="0"/>
      <dgm:spPr/>
    </dgm:pt>
    <dgm:pt modelId="{A6B8A059-1782-4D82-84CC-0060E9092293}" type="pres">
      <dgm:prSet presAssocID="{A2181AEB-C462-4300-B7A9-35C89B45CD04}" presName="node" presStyleLbl="node1" presStyleIdx="1" presStyleCnt="4" custScaleX="125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1599F-BA9B-4E7E-9596-148FFCCB6E8F}" type="pres">
      <dgm:prSet presAssocID="{6DBF347B-1A7D-437E-ACA8-543D0B18F6D2}" presName="sibTrans" presStyleCnt="0"/>
      <dgm:spPr/>
    </dgm:pt>
    <dgm:pt modelId="{7FC252A2-81A8-40F2-A697-70EA3D1162ED}" type="pres">
      <dgm:prSet presAssocID="{F5ECF950-CA70-46AF-A22E-A7154115CB13}" presName="node" presStyleLbl="node1" presStyleIdx="2" presStyleCnt="4" custScaleX="15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25226-226C-4282-BD9A-8FD29A1F4CBF}" type="pres">
      <dgm:prSet presAssocID="{26B774F5-4032-4405-81EC-DC1FF21EB62F}" presName="sibTrans" presStyleCnt="0"/>
      <dgm:spPr/>
    </dgm:pt>
    <dgm:pt modelId="{14B8F88F-5486-476F-8009-47C3C503FF09}" type="pres">
      <dgm:prSet presAssocID="{35E60129-9828-443F-AF80-668144A5A604}" presName="node" presStyleLbl="node1" presStyleIdx="3" presStyleCnt="4" custScaleX="115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33CE7-CA69-43F8-8B98-6411F743F2FA}" srcId="{EA92B2C0-2471-4DA5-81CE-E9207FDB7CD3}" destId="{A2181AEB-C462-4300-B7A9-35C89B45CD04}" srcOrd="1" destOrd="0" parTransId="{AED467A0-8885-4574-8B5C-4E9D18500B8A}" sibTransId="{6DBF347B-1A7D-437E-ACA8-543D0B18F6D2}"/>
    <dgm:cxn modelId="{64E91435-0682-4844-A3F6-ACC7F3985443}" type="presOf" srcId="{35E60129-9828-443F-AF80-668144A5A604}" destId="{14B8F88F-5486-476F-8009-47C3C503FF09}" srcOrd="0" destOrd="0" presId="urn:microsoft.com/office/officeart/2005/8/layout/default"/>
    <dgm:cxn modelId="{07E5F062-33C3-40E7-A025-1652E58D8DED}" type="presOf" srcId="{2ABEDDE1-7C40-4A3B-9706-DBA57C1AD17A}" destId="{9FE78042-BCA6-4E92-95A8-D49EC064DA36}" srcOrd="0" destOrd="0" presId="urn:microsoft.com/office/officeart/2005/8/layout/default"/>
    <dgm:cxn modelId="{CDE2B6A9-65A5-4DE0-B027-EA18ED8548BC}" srcId="{EA92B2C0-2471-4DA5-81CE-E9207FDB7CD3}" destId="{2ABEDDE1-7C40-4A3B-9706-DBA57C1AD17A}" srcOrd="0" destOrd="0" parTransId="{1C91F059-EEB8-4FFB-92C8-06FE7C8FD2C6}" sibTransId="{A0528AE0-B037-488A-B4A2-14493A94A53D}"/>
    <dgm:cxn modelId="{56B29D00-C334-4B5D-AA52-454386CCD277}" srcId="{EA92B2C0-2471-4DA5-81CE-E9207FDB7CD3}" destId="{F5ECF950-CA70-46AF-A22E-A7154115CB13}" srcOrd="2" destOrd="0" parTransId="{C456E7CC-B7AE-409A-BF52-C1286309EE08}" sibTransId="{26B774F5-4032-4405-81EC-DC1FF21EB62F}"/>
    <dgm:cxn modelId="{50FBB238-5946-4B55-B034-F65C7E68ACC6}" type="presOf" srcId="{F5ECF950-CA70-46AF-A22E-A7154115CB13}" destId="{7FC252A2-81A8-40F2-A697-70EA3D1162ED}" srcOrd="0" destOrd="0" presId="urn:microsoft.com/office/officeart/2005/8/layout/default"/>
    <dgm:cxn modelId="{86E38053-2979-4FB0-91C1-A91065931B82}" type="presOf" srcId="{EA92B2C0-2471-4DA5-81CE-E9207FDB7CD3}" destId="{72C105E9-B9E2-49D2-9B79-094EF602F725}" srcOrd="0" destOrd="0" presId="urn:microsoft.com/office/officeart/2005/8/layout/default"/>
    <dgm:cxn modelId="{CF359287-5DD9-479F-8573-0BC639489BB8}" srcId="{EA92B2C0-2471-4DA5-81CE-E9207FDB7CD3}" destId="{35E60129-9828-443F-AF80-668144A5A604}" srcOrd="3" destOrd="0" parTransId="{B8080E6A-5A78-45F8-81CD-10E0378FD544}" sibTransId="{2FA6B0F5-4A07-4841-A5B6-BC21D0E56F12}"/>
    <dgm:cxn modelId="{3360923F-472B-4A0C-B3BF-9ED752EF661F}" type="presOf" srcId="{A2181AEB-C462-4300-B7A9-35C89B45CD04}" destId="{A6B8A059-1782-4D82-84CC-0060E9092293}" srcOrd="0" destOrd="0" presId="urn:microsoft.com/office/officeart/2005/8/layout/default"/>
    <dgm:cxn modelId="{E2F3402F-DA6E-4921-B4F5-7EDE30AF3F33}" type="presParOf" srcId="{72C105E9-B9E2-49D2-9B79-094EF602F725}" destId="{9FE78042-BCA6-4E92-95A8-D49EC064DA36}" srcOrd="0" destOrd="0" presId="urn:microsoft.com/office/officeart/2005/8/layout/default"/>
    <dgm:cxn modelId="{9CF6E2C2-5D82-4904-91C4-3035985358CA}" type="presParOf" srcId="{72C105E9-B9E2-49D2-9B79-094EF602F725}" destId="{B2786594-9A9D-4EAD-A56E-2B6BAAEA8FDE}" srcOrd="1" destOrd="0" presId="urn:microsoft.com/office/officeart/2005/8/layout/default"/>
    <dgm:cxn modelId="{384956B0-7EA5-4A99-A792-0A26EE2824D5}" type="presParOf" srcId="{72C105E9-B9E2-49D2-9B79-094EF602F725}" destId="{A6B8A059-1782-4D82-84CC-0060E9092293}" srcOrd="2" destOrd="0" presId="urn:microsoft.com/office/officeart/2005/8/layout/default"/>
    <dgm:cxn modelId="{0E664CE6-A0B7-4CE1-9E9A-C7E3DBF1BFE8}" type="presParOf" srcId="{72C105E9-B9E2-49D2-9B79-094EF602F725}" destId="{8271599F-BA9B-4E7E-9596-148FFCCB6E8F}" srcOrd="3" destOrd="0" presId="urn:microsoft.com/office/officeart/2005/8/layout/default"/>
    <dgm:cxn modelId="{86322A57-8DF4-4D49-9418-476A13CB0BAB}" type="presParOf" srcId="{72C105E9-B9E2-49D2-9B79-094EF602F725}" destId="{7FC252A2-81A8-40F2-A697-70EA3D1162ED}" srcOrd="4" destOrd="0" presId="urn:microsoft.com/office/officeart/2005/8/layout/default"/>
    <dgm:cxn modelId="{EAD8575F-B6E1-4519-9F52-02EA69775992}" type="presParOf" srcId="{72C105E9-B9E2-49D2-9B79-094EF602F725}" destId="{9FE25226-226C-4282-BD9A-8FD29A1F4CBF}" srcOrd="5" destOrd="0" presId="urn:microsoft.com/office/officeart/2005/8/layout/default"/>
    <dgm:cxn modelId="{2F52CAA6-A0D0-4F83-8B72-17875400115E}" type="presParOf" srcId="{72C105E9-B9E2-49D2-9B79-094EF602F725}" destId="{14B8F88F-5486-476F-8009-47C3C503FF0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144AA3-9CC7-4AA0-A825-12F9DD1AC25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C4E133-D29E-4CC7-BF82-308BB384C5F2}">
      <dgm:prSet phldrT="[Текст]"/>
      <dgm:spPr>
        <a:solidFill>
          <a:srgbClr val="00B0F0"/>
        </a:solidFill>
      </dgm:spPr>
      <dgm:t>
        <a:bodyPr/>
        <a:lstStyle/>
        <a:p>
          <a:pPr algn="r"/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     Чтоб здоровым быть, надо есть свеклу, </a:t>
          </a:r>
          <a:r>
            <a:rPr lang="ru-RU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морковку.(Иван К.</a:t>
          </a:r>
          <a:r>
            <a:rPr lang="ru-RU" smtClean="0">
              <a:solidFill>
                <a:schemeClr val="tx1"/>
              </a:solidFill>
            </a:rPr>
            <a:t>)</a:t>
          </a:r>
          <a:endParaRPr lang="ru-RU" dirty="0">
            <a:solidFill>
              <a:schemeClr val="tx1"/>
            </a:solidFill>
          </a:endParaRPr>
        </a:p>
      </dgm:t>
    </dgm:pt>
    <dgm:pt modelId="{F7FB4D1E-EB1E-4F0A-B951-48F564A3F7DA}" type="parTrans" cxnId="{31E72E96-4080-4953-9EE2-4B1DA1A49974}">
      <dgm:prSet/>
      <dgm:spPr/>
      <dgm:t>
        <a:bodyPr/>
        <a:lstStyle/>
        <a:p>
          <a:endParaRPr lang="ru-RU"/>
        </a:p>
      </dgm:t>
    </dgm:pt>
    <dgm:pt modelId="{D573E42E-1B97-4AB4-A3BD-16970733FC26}" type="sibTrans" cxnId="{31E72E96-4080-4953-9EE2-4B1DA1A49974}">
      <dgm:prSet/>
      <dgm:spPr/>
      <dgm:t>
        <a:bodyPr/>
        <a:lstStyle/>
        <a:p>
          <a:endParaRPr lang="ru-RU"/>
        </a:p>
      </dgm:t>
    </dgm:pt>
    <dgm:pt modelId="{ADC42340-74A8-46C9-B56D-C4A9D3E538BA}">
      <dgm:prSet phldrT="[Текст]"/>
      <dgm:spPr>
        <a:solidFill>
          <a:srgbClr val="00B0F0"/>
        </a:solidFill>
      </dgm:spPr>
      <dgm:t>
        <a:bodyPr/>
        <a:lstStyle/>
        <a:p>
          <a:pPr algn="r"/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Если утром делаешь зарядку, то </a:t>
          </a:r>
          <a:r>
            <a:rPr lang="ru-RU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будешь здоровым.( Анастасия К.)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5FF8E7-820D-4670-B3EB-B45751BEE72E}" type="parTrans" cxnId="{9E1EB8C2-596D-4AAE-AEAC-598ED94E428D}">
      <dgm:prSet/>
      <dgm:spPr/>
      <dgm:t>
        <a:bodyPr/>
        <a:lstStyle/>
        <a:p>
          <a:endParaRPr lang="ru-RU"/>
        </a:p>
      </dgm:t>
    </dgm:pt>
    <dgm:pt modelId="{CEF1D001-E8B9-4969-88DF-C4CD5D0090B2}" type="sibTrans" cxnId="{9E1EB8C2-596D-4AAE-AEAC-598ED94E428D}">
      <dgm:prSet/>
      <dgm:spPr/>
      <dgm:t>
        <a:bodyPr/>
        <a:lstStyle/>
        <a:p>
          <a:endParaRPr lang="ru-RU"/>
        </a:p>
      </dgm:t>
    </dgm:pt>
    <dgm:pt modelId="{42FC3ECC-1437-4613-8E03-BAFA6A9730B4}">
      <dgm:prSet phldrT="[Текст]"/>
      <dgm:spPr>
        <a:solidFill>
          <a:srgbClr val="00B050"/>
        </a:solidFill>
      </dgm:spPr>
      <dgm:t>
        <a:bodyPr/>
        <a:lstStyle/>
        <a:p>
          <a:pPr algn="r"/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Надо мыть руки, чистить зубы и будешь здоровым</a:t>
          </a:r>
          <a:r>
            <a:rPr lang="ru-RU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(Валерия О.</a:t>
          </a:r>
          <a:r>
            <a:rPr lang="ru-RU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C8E97A-46F9-4F80-BD88-67C3863F6F0F}" type="parTrans" cxnId="{8CBB3365-42F6-4419-AD3D-950946669F2A}">
      <dgm:prSet/>
      <dgm:spPr/>
      <dgm:t>
        <a:bodyPr/>
        <a:lstStyle/>
        <a:p>
          <a:endParaRPr lang="ru-RU"/>
        </a:p>
      </dgm:t>
    </dgm:pt>
    <dgm:pt modelId="{B5E602A3-2642-4C68-82BC-33E57E6FA542}" type="sibTrans" cxnId="{8CBB3365-42F6-4419-AD3D-950946669F2A}">
      <dgm:prSet/>
      <dgm:spPr/>
      <dgm:t>
        <a:bodyPr/>
        <a:lstStyle/>
        <a:p>
          <a:endParaRPr lang="ru-RU"/>
        </a:p>
      </dgm:t>
    </dgm:pt>
    <dgm:pt modelId="{18BF31D0-B164-4CFA-8593-5D24FEAC293C}">
      <dgm:prSet/>
      <dgm:spPr>
        <a:solidFill>
          <a:srgbClr val="00B050"/>
        </a:solidFill>
      </dgm:spPr>
      <dgm:t>
        <a:bodyPr/>
        <a:lstStyle/>
        <a:p>
          <a:pPr algn="r"/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Надо пить молоко</a:t>
          </a:r>
          <a:r>
            <a:rPr lang="ru-RU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(Денис К.)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5B5D1A-4D43-428E-B5B1-93AB937F059D}" type="parTrans" cxnId="{DD3047A0-4153-414C-8EC6-A841E3AC7B0C}">
      <dgm:prSet/>
      <dgm:spPr/>
      <dgm:t>
        <a:bodyPr/>
        <a:lstStyle/>
        <a:p>
          <a:endParaRPr lang="ru-RU"/>
        </a:p>
      </dgm:t>
    </dgm:pt>
    <dgm:pt modelId="{B2BF6CF6-0B06-4784-9FBF-6D4A75A4CC74}" type="sibTrans" cxnId="{DD3047A0-4153-414C-8EC6-A841E3AC7B0C}">
      <dgm:prSet/>
      <dgm:spPr/>
      <dgm:t>
        <a:bodyPr/>
        <a:lstStyle/>
        <a:p>
          <a:endParaRPr lang="ru-RU"/>
        </a:p>
      </dgm:t>
    </dgm:pt>
    <dgm:pt modelId="{818BFF91-3509-4C3D-A9CC-AB3C51ADC512}">
      <dgm:prSet/>
      <dgm:spPr>
        <a:solidFill>
          <a:srgbClr val="00B050"/>
        </a:solidFill>
      </dgm:spPr>
      <dgm:t>
        <a:bodyPr/>
        <a:lstStyle/>
        <a:p>
          <a:r>
            <a:rPr lang="ru-RU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   </a:t>
          </a:r>
          <a:r>
            <a:rPr lang="ru-RU" b="0" i="0" smtClean="0">
              <a:solidFill>
                <a:srgbClr val="111111"/>
              </a:solidFill>
              <a:effectLst/>
              <a:latin typeface="Arial" panose="020B0604020202020204" pitchFamily="34" charset="0"/>
            </a:rPr>
            <a:t>Надо тренироваться и больше быть на свежем воздухе.</a:t>
          </a:r>
          <a:r>
            <a:rPr lang="ru-RU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(МиленаТ.)                                     </a:t>
          </a:r>
          <a:r>
            <a:rPr lang="en-US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91F337-343E-49D4-A24F-8436D285048D}" type="parTrans" cxnId="{0F124EE7-7627-482A-A865-259450A4A293}">
      <dgm:prSet/>
      <dgm:spPr/>
      <dgm:t>
        <a:bodyPr/>
        <a:lstStyle/>
        <a:p>
          <a:endParaRPr lang="ru-RU"/>
        </a:p>
      </dgm:t>
    </dgm:pt>
    <dgm:pt modelId="{74C74BA9-829B-4439-81C7-859C155C2BCF}" type="sibTrans" cxnId="{0F124EE7-7627-482A-A865-259450A4A293}">
      <dgm:prSet/>
      <dgm:spPr/>
      <dgm:t>
        <a:bodyPr/>
        <a:lstStyle/>
        <a:p>
          <a:endParaRPr lang="ru-RU"/>
        </a:p>
      </dgm:t>
    </dgm:pt>
    <dgm:pt modelId="{349FF89D-08AD-4E7F-9CCF-33A1258C7C8C}" type="pres">
      <dgm:prSet presAssocID="{28144AA3-9CC7-4AA0-A825-12F9DD1AC2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1F19E8-080A-4286-801F-81E7AFD57DBD}" type="pres">
      <dgm:prSet presAssocID="{0CC4E133-D29E-4CC7-BF82-308BB384C5F2}" presName="composite" presStyleCnt="0"/>
      <dgm:spPr/>
    </dgm:pt>
    <dgm:pt modelId="{C1434EA9-DAE2-4BFB-B8D9-D6BDDCF6ECC0}" type="pres">
      <dgm:prSet presAssocID="{0CC4E133-D29E-4CC7-BF82-308BB384C5F2}" presName="imgShp" presStyleLbl="fgImgPlace1" presStyleIdx="0" presStyleCnt="5" custScaleX="117332" custScaleY="99915" custLinFactX="-53358" custLinFactNeighborX="-100000" custLinFactNeighborY="-918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ru-RU"/>
        </a:p>
      </dgm:t>
    </dgm:pt>
    <dgm:pt modelId="{8D71A29E-9B29-406F-B3D5-033BFFBD17C9}" type="pres">
      <dgm:prSet presAssocID="{0CC4E133-D29E-4CC7-BF82-308BB384C5F2}" presName="txShp" presStyleLbl="node1" presStyleIdx="0" presStyleCnt="5" custScaleX="148525" custScaleY="79453" custLinFactNeighborX="519" custLinFactNeighborY="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0EDB9-F49A-4A1B-B388-AD0E5567E87A}" type="pres">
      <dgm:prSet presAssocID="{D573E42E-1B97-4AB4-A3BD-16970733FC26}" presName="spacing" presStyleCnt="0"/>
      <dgm:spPr/>
    </dgm:pt>
    <dgm:pt modelId="{07287FA6-C96D-4038-BE1F-0286E6C1A127}" type="pres">
      <dgm:prSet presAssocID="{ADC42340-74A8-46C9-B56D-C4A9D3E538BA}" presName="composite" presStyleCnt="0"/>
      <dgm:spPr/>
    </dgm:pt>
    <dgm:pt modelId="{49EC58C3-6B60-4615-82F9-ACCA93ED6655}" type="pres">
      <dgm:prSet presAssocID="{ADC42340-74A8-46C9-B56D-C4A9D3E538BA}" presName="imgShp" presStyleLbl="fgImgPlace1" presStyleIdx="1" presStyleCnt="5" custScaleX="120416" custScaleY="99325" custLinFactX="-50096" custLinFactNeighborX="-100000" custLinFactNeighborY="-1603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  <dgm:t>
        <a:bodyPr/>
        <a:lstStyle/>
        <a:p>
          <a:endParaRPr lang="ru-RU"/>
        </a:p>
      </dgm:t>
    </dgm:pt>
    <dgm:pt modelId="{740B3E89-B46E-46B1-AB19-C2E5D61562BD}" type="pres">
      <dgm:prSet presAssocID="{ADC42340-74A8-46C9-B56D-C4A9D3E538BA}" presName="txShp" presStyleLbl="node1" presStyleIdx="1" presStyleCnt="5" custScaleX="147199" custScaleY="71611" custLinFactNeighborX="1306" custLinFactNeighborY="-16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F5AC4-4B26-4C18-AE02-ACBE28877D03}" type="pres">
      <dgm:prSet presAssocID="{CEF1D001-E8B9-4969-88DF-C4CD5D0090B2}" presName="spacing" presStyleCnt="0"/>
      <dgm:spPr/>
    </dgm:pt>
    <dgm:pt modelId="{CF2EC099-C325-4E2E-8227-D691AC736B02}" type="pres">
      <dgm:prSet presAssocID="{42FC3ECC-1437-4613-8E03-BAFA6A9730B4}" presName="composite" presStyleCnt="0"/>
      <dgm:spPr/>
    </dgm:pt>
    <dgm:pt modelId="{B4AC942C-AB72-48DD-8276-1728647BCBF1}" type="pres">
      <dgm:prSet presAssocID="{42FC3ECC-1437-4613-8E03-BAFA6A9730B4}" presName="imgShp" presStyleLbl="fgImgPlace1" presStyleIdx="2" presStyleCnt="5" custScaleX="104788" custScaleY="91496" custLinFactX="-54857" custLinFactNeighborX="-100000" custLinFactNeighborY="-3634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  <dgm:t>
        <a:bodyPr/>
        <a:lstStyle/>
        <a:p>
          <a:endParaRPr lang="ru-RU"/>
        </a:p>
      </dgm:t>
    </dgm:pt>
    <dgm:pt modelId="{FA0372E2-F620-4CB7-B13B-584293B9F72A}" type="pres">
      <dgm:prSet presAssocID="{42FC3ECC-1437-4613-8E03-BAFA6A9730B4}" presName="txShp" presStyleLbl="node1" presStyleIdx="2" presStyleCnt="5" custScaleX="145514" custScaleY="75233" custLinFactNeighborX="3060" custLinFactNeighborY="-36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330C1-2935-44B5-9E54-F2ABD58D0992}" type="pres">
      <dgm:prSet presAssocID="{B5E602A3-2642-4C68-82BC-33E57E6FA542}" presName="spacing" presStyleCnt="0"/>
      <dgm:spPr/>
    </dgm:pt>
    <dgm:pt modelId="{C921EB95-416A-4EBC-8657-9B60FF0BFA01}" type="pres">
      <dgm:prSet presAssocID="{18BF31D0-B164-4CFA-8593-5D24FEAC293C}" presName="composite" presStyleCnt="0"/>
      <dgm:spPr/>
    </dgm:pt>
    <dgm:pt modelId="{E4627EFE-45DD-4220-B7C6-DE5ADAB53CB7}" type="pres">
      <dgm:prSet presAssocID="{18BF31D0-B164-4CFA-8593-5D24FEAC293C}" presName="imgShp" presStyleLbl="fgImgPlace1" presStyleIdx="3" presStyleCnt="5" custScaleX="107588" custScaleY="102949" custLinFactX="-55583" custLinFactNeighborX="-100000" custLinFactNeighborY="-5348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ru-RU"/>
        </a:p>
      </dgm:t>
    </dgm:pt>
    <dgm:pt modelId="{B5D64ED9-A826-4F3E-9927-2D125496D3FE}" type="pres">
      <dgm:prSet presAssocID="{18BF31D0-B164-4CFA-8593-5D24FEAC293C}" presName="txShp" presStyleLbl="node1" presStyleIdx="3" presStyleCnt="5" custScaleX="145175" custScaleY="71305" custLinFactNeighborX="2318" custLinFactNeighborY="-50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6A84F-BE51-442D-B88B-DB4697B70EE6}" type="pres">
      <dgm:prSet presAssocID="{B2BF6CF6-0B06-4784-9FBF-6D4A75A4CC74}" presName="spacing" presStyleCnt="0"/>
      <dgm:spPr/>
    </dgm:pt>
    <dgm:pt modelId="{52FDF068-11CD-4B5B-81ED-6E6B5501F964}" type="pres">
      <dgm:prSet presAssocID="{818BFF91-3509-4C3D-A9CC-AB3C51ADC512}" presName="composite" presStyleCnt="0"/>
      <dgm:spPr/>
    </dgm:pt>
    <dgm:pt modelId="{196FBE5B-23CB-4E82-888A-0C9A4ADEC7AC}" type="pres">
      <dgm:prSet presAssocID="{818BFF91-3509-4C3D-A9CC-AB3C51ADC512}" presName="imgShp" presStyleLbl="fgImgPlace1" presStyleIdx="4" presStyleCnt="5" custScaleX="106707" custScaleY="102144" custLinFactX="-56774" custLinFactNeighborX="-100000" custLinFactNeighborY="-5952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ru-RU"/>
        </a:p>
      </dgm:t>
    </dgm:pt>
    <dgm:pt modelId="{373127CB-D229-40EC-86A4-6E2E1006916C}" type="pres">
      <dgm:prSet presAssocID="{818BFF91-3509-4C3D-A9CC-AB3C51ADC512}" presName="txShp" presStyleLbl="node1" presStyleIdx="4" presStyleCnt="5" custScaleX="143937" custScaleY="85932" custLinFactNeighborX="3062" custLinFactNeighborY="-62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A517A4-4DB0-47A6-89E7-EA0E8E898D9D}" type="presOf" srcId="{42FC3ECC-1437-4613-8E03-BAFA6A9730B4}" destId="{FA0372E2-F620-4CB7-B13B-584293B9F72A}" srcOrd="0" destOrd="0" presId="urn:microsoft.com/office/officeart/2005/8/layout/vList3"/>
    <dgm:cxn modelId="{97A77CC1-42E9-4338-959F-E965F3C6911D}" type="presOf" srcId="{18BF31D0-B164-4CFA-8593-5D24FEAC293C}" destId="{B5D64ED9-A826-4F3E-9927-2D125496D3FE}" srcOrd="0" destOrd="0" presId="urn:microsoft.com/office/officeart/2005/8/layout/vList3"/>
    <dgm:cxn modelId="{8CBB3365-42F6-4419-AD3D-950946669F2A}" srcId="{28144AA3-9CC7-4AA0-A825-12F9DD1AC25D}" destId="{42FC3ECC-1437-4613-8E03-BAFA6A9730B4}" srcOrd="2" destOrd="0" parTransId="{59C8E97A-46F9-4F80-BD88-67C3863F6F0F}" sibTransId="{B5E602A3-2642-4C68-82BC-33E57E6FA542}"/>
    <dgm:cxn modelId="{9E1EB8C2-596D-4AAE-AEAC-598ED94E428D}" srcId="{28144AA3-9CC7-4AA0-A825-12F9DD1AC25D}" destId="{ADC42340-74A8-46C9-B56D-C4A9D3E538BA}" srcOrd="1" destOrd="0" parTransId="{CB5FF8E7-820D-4670-B3EB-B45751BEE72E}" sibTransId="{CEF1D001-E8B9-4969-88DF-C4CD5D0090B2}"/>
    <dgm:cxn modelId="{4FCBEF0F-286B-495A-9361-A50D425E86B8}" type="presOf" srcId="{818BFF91-3509-4C3D-A9CC-AB3C51ADC512}" destId="{373127CB-D229-40EC-86A4-6E2E1006916C}" srcOrd="0" destOrd="0" presId="urn:microsoft.com/office/officeart/2005/8/layout/vList3"/>
    <dgm:cxn modelId="{2DE47381-478A-4D29-B892-955EE66CE9DA}" type="presOf" srcId="{28144AA3-9CC7-4AA0-A825-12F9DD1AC25D}" destId="{349FF89D-08AD-4E7F-9CCF-33A1258C7C8C}" srcOrd="0" destOrd="0" presId="urn:microsoft.com/office/officeart/2005/8/layout/vList3"/>
    <dgm:cxn modelId="{0F124EE7-7627-482A-A865-259450A4A293}" srcId="{28144AA3-9CC7-4AA0-A825-12F9DD1AC25D}" destId="{818BFF91-3509-4C3D-A9CC-AB3C51ADC512}" srcOrd="4" destOrd="0" parTransId="{4691F337-343E-49D4-A24F-8436D285048D}" sibTransId="{74C74BA9-829B-4439-81C7-859C155C2BCF}"/>
    <dgm:cxn modelId="{31E72E96-4080-4953-9EE2-4B1DA1A49974}" srcId="{28144AA3-9CC7-4AA0-A825-12F9DD1AC25D}" destId="{0CC4E133-D29E-4CC7-BF82-308BB384C5F2}" srcOrd="0" destOrd="0" parTransId="{F7FB4D1E-EB1E-4F0A-B951-48F564A3F7DA}" sibTransId="{D573E42E-1B97-4AB4-A3BD-16970733FC26}"/>
    <dgm:cxn modelId="{DD3047A0-4153-414C-8EC6-A841E3AC7B0C}" srcId="{28144AA3-9CC7-4AA0-A825-12F9DD1AC25D}" destId="{18BF31D0-B164-4CFA-8593-5D24FEAC293C}" srcOrd="3" destOrd="0" parTransId="{B55B5D1A-4D43-428E-B5B1-93AB937F059D}" sibTransId="{B2BF6CF6-0B06-4784-9FBF-6D4A75A4CC74}"/>
    <dgm:cxn modelId="{0FE109DF-832C-4948-89D8-454C0B02B6FD}" type="presOf" srcId="{ADC42340-74A8-46C9-B56D-C4A9D3E538BA}" destId="{740B3E89-B46E-46B1-AB19-C2E5D61562BD}" srcOrd="0" destOrd="0" presId="urn:microsoft.com/office/officeart/2005/8/layout/vList3"/>
    <dgm:cxn modelId="{21D09BD3-B0B8-41EE-A88D-7A26527DDD3E}" type="presOf" srcId="{0CC4E133-D29E-4CC7-BF82-308BB384C5F2}" destId="{8D71A29E-9B29-406F-B3D5-033BFFBD17C9}" srcOrd="0" destOrd="0" presId="urn:microsoft.com/office/officeart/2005/8/layout/vList3"/>
    <dgm:cxn modelId="{9C4A1974-CD68-4F82-83A0-204FB6382386}" type="presParOf" srcId="{349FF89D-08AD-4E7F-9CCF-33A1258C7C8C}" destId="{BC1F19E8-080A-4286-801F-81E7AFD57DBD}" srcOrd="0" destOrd="0" presId="urn:microsoft.com/office/officeart/2005/8/layout/vList3"/>
    <dgm:cxn modelId="{DE9D7372-258B-4E3A-BC4E-E39694E4CFD1}" type="presParOf" srcId="{BC1F19E8-080A-4286-801F-81E7AFD57DBD}" destId="{C1434EA9-DAE2-4BFB-B8D9-D6BDDCF6ECC0}" srcOrd="0" destOrd="0" presId="urn:microsoft.com/office/officeart/2005/8/layout/vList3"/>
    <dgm:cxn modelId="{21499999-AC60-4334-8E93-42A3E3F0A416}" type="presParOf" srcId="{BC1F19E8-080A-4286-801F-81E7AFD57DBD}" destId="{8D71A29E-9B29-406F-B3D5-033BFFBD17C9}" srcOrd="1" destOrd="0" presId="urn:microsoft.com/office/officeart/2005/8/layout/vList3"/>
    <dgm:cxn modelId="{8545A2B5-2213-4F99-B138-C6B5BCF358AE}" type="presParOf" srcId="{349FF89D-08AD-4E7F-9CCF-33A1258C7C8C}" destId="{1430EDB9-F49A-4A1B-B388-AD0E5567E87A}" srcOrd="1" destOrd="0" presId="urn:microsoft.com/office/officeart/2005/8/layout/vList3"/>
    <dgm:cxn modelId="{1E66F6E6-A91F-4F6A-856C-EDA4412A7CAE}" type="presParOf" srcId="{349FF89D-08AD-4E7F-9CCF-33A1258C7C8C}" destId="{07287FA6-C96D-4038-BE1F-0286E6C1A127}" srcOrd="2" destOrd="0" presId="urn:microsoft.com/office/officeart/2005/8/layout/vList3"/>
    <dgm:cxn modelId="{0F290763-3D36-4923-BD7D-6E7E63C161A3}" type="presParOf" srcId="{07287FA6-C96D-4038-BE1F-0286E6C1A127}" destId="{49EC58C3-6B60-4615-82F9-ACCA93ED6655}" srcOrd="0" destOrd="0" presId="urn:microsoft.com/office/officeart/2005/8/layout/vList3"/>
    <dgm:cxn modelId="{25B6AE04-5DD4-45A2-A328-0D2650F7BFE2}" type="presParOf" srcId="{07287FA6-C96D-4038-BE1F-0286E6C1A127}" destId="{740B3E89-B46E-46B1-AB19-C2E5D61562BD}" srcOrd="1" destOrd="0" presId="urn:microsoft.com/office/officeart/2005/8/layout/vList3"/>
    <dgm:cxn modelId="{7CD0D655-DA2C-484A-B745-432F4EA2C40A}" type="presParOf" srcId="{349FF89D-08AD-4E7F-9CCF-33A1258C7C8C}" destId="{E2BF5AC4-4B26-4C18-AE02-ACBE28877D03}" srcOrd="3" destOrd="0" presId="urn:microsoft.com/office/officeart/2005/8/layout/vList3"/>
    <dgm:cxn modelId="{CB37B8BD-4267-4684-A833-9506FAEB7F5B}" type="presParOf" srcId="{349FF89D-08AD-4E7F-9CCF-33A1258C7C8C}" destId="{CF2EC099-C325-4E2E-8227-D691AC736B02}" srcOrd="4" destOrd="0" presId="urn:microsoft.com/office/officeart/2005/8/layout/vList3"/>
    <dgm:cxn modelId="{18F6640A-1B9C-43EB-94AC-55B1EAC1ADB8}" type="presParOf" srcId="{CF2EC099-C325-4E2E-8227-D691AC736B02}" destId="{B4AC942C-AB72-48DD-8276-1728647BCBF1}" srcOrd="0" destOrd="0" presId="urn:microsoft.com/office/officeart/2005/8/layout/vList3"/>
    <dgm:cxn modelId="{8F0651E3-7889-48A0-A1EF-E2BC5E4F157E}" type="presParOf" srcId="{CF2EC099-C325-4E2E-8227-D691AC736B02}" destId="{FA0372E2-F620-4CB7-B13B-584293B9F72A}" srcOrd="1" destOrd="0" presId="urn:microsoft.com/office/officeart/2005/8/layout/vList3"/>
    <dgm:cxn modelId="{A80FDC93-1BB2-4251-AEC5-66FD62E9DEA8}" type="presParOf" srcId="{349FF89D-08AD-4E7F-9CCF-33A1258C7C8C}" destId="{314330C1-2935-44B5-9E54-F2ABD58D0992}" srcOrd="5" destOrd="0" presId="urn:microsoft.com/office/officeart/2005/8/layout/vList3"/>
    <dgm:cxn modelId="{347ED4BC-5EE9-40D3-9CF3-A43407F9EF85}" type="presParOf" srcId="{349FF89D-08AD-4E7F-9CCF-33A1258C7C8C}" destId="{C921EB95-416A-4EBC-8657-9B60FF0BFA01}" srcOrd="6" destOrd="0" presId="urn:microsoft.com/office/officeart/2005/8/layout/vList3"/>
    <dgm:cxn modelId="{C659AAB4-8531-4CBC-9780-9CE950E6DA74}" type="presParOf" srcId="{C921EB95-416A-4EBC-8657-9B60FF0BFA01}" destId="{E4627EFE-45DD-4220-B7C6-DE5ADAB53CB7}" srcOrd="0" destOrd="0" presId="urn:microsoft.com/office/officeart/2005/8/layout/vList3"/>
    <dgm:cxn modelId="{FB89B485-3865-425D-82B3-19DCD71A194B}" type="presParOf" srcId="{C921EB95-416A-4EBC-8657-9B60FF0BFA01}" destId="{B5D64ED9-A826-4F3E-9927-2D125496D3FE}" srcOrd="1" destOrd="0" presId="urn:microsoft.com/office/officeart/2005/8/layout/vList3"/>
    <dgm:cxn modelId="{F379B0E6-22E5-4F46-B195-E91ED7AA6D7A}" type="presParOf" srcId="{349FF89D-08AD-4E7F-9CCF-33A1258C7C8C}" destId="{66D6A84F-BE51-442D-B88B-DB4697B70EE6}" srcOrd="7" destOrd="0" presId="urn:microsoft.com/office/officeart/2005/8/layout/vList3"/>
    <dgm:cxn modelId="{78D30109-1270-4E8F-99FB-E0E6597BA302}" type="presParOf" srcId="{349FF89D-08AD-4E7F-9CCF-33A1258C7C8C}" destId="{52FDF068-11CD-4B5B-81ED-6E6B5501F964}" srcOrd="8" destOrd="0" presId="urn:microsoft.com/office/officeart/2005/8/layout/vList3"/>
    <dgm:cxn modelId="{1C125C99-509C-4A0C-AA75-07E9858E8360}" type="presParOf" srcId="{52FDF068-11CD-4B5B-81ED-6E6B5501F964}" destId="{196FBE5B-23CB-4E82-888A-0C9A4ADEC7AC}" srcOrd="0" destOrd="0" presId="urn:microsoft.com/office/officeart/2005/8/layout/vList3"/>
    <dgm:cxn modelId="{6B6BCDFC-A07C-4E21-BD20-DA81EBB462BC}" type="presParOf" srcId="{52FDF068-11CD-4B5B-81ED-6E6B5501F964}" destId="{373127CB-D229-40EC-86A4-6E2E1006916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1A36A-1719-4179-B587-A6DB040DD357}">
      <dsp:nvSpPr>
        <dsp:cNvPr id="0" name=""/>
        <dsp:cNvSpPr/>
      </dsp:nvSpPr>
      <dsp:spPr>
        <a:xfrm>
          <a:off x="1504029" y="189401"/>
          <a:ext cx="8573960" cy="29544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1. </a:t>
          </a:r>
          <a:r>
            <a:rPr lang="ru-RU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неосведомлённость родителей о важности совместной двигательной деятельности с детьми;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7223" y="706425"/>
        <a:ext cx="6287571" cy="1329490"/>
      </dsp:txXfrm>
    </dsp:sp>
    <dsp:sp modelId="{8CCC9FBD-6159-456C-818F-8F1B0DC9D784}">
      <dsp:nvSpPr>
        <dsp:cNvPr id="0" name=""/>
        <dsp:cNvSpPr/>
      </dsp:nvSpPr>
      <dsp:spPr>
        <a:xfrm>
          <a:off x="10" y="2308052"/>
          <a:ext cx="7089728" cy="31982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2. </a:t>
          </a:r>
          <a:r>
            <a:rPr lang="ru-RU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недостаточность знаний родителей и детей  о физических навыках и умениях детей данного возраста;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8285" y="3134260"/>
        <a:ext cx="4253837" cy="1759023"/>
      </dsp:txXfrm>
    </dsp:sp>
    <dsp:sp modelId="{EAA46CF5-4CFA-4557-8A9E-A52BBA8290B2}">
      <dsp:nvSpPr>
        <dsp:cNvPr id="0" name=""/>
        <dsp:cNvSpPr/>
      </dsp:nvSpPr>
      <dsp:spPr>
        <a:xfrm>
          <a:off x="6744917" y="2239287"/>
          <a:ext cx="4967834" cy="31982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3. невнимание родителей к здоровому образу жизни в семье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12721" y="3065495"/>
        <a:ext cx="2980700" cy="1759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3EF6B-9E5D-487E-806C-3061C236CDB0}">
      <dsp:nvSpPr>
        <dsp:cNvPr id="0" name=""/>
        <dsp:cNvSpPr/>
      </dsp:nvSpPr>
      <dsp:spPr>
        <a:xfrm>
          <a:off x="9885" y="51211"/>
          <a:ext cx="10121542" cy="173568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Пропаганда здорового образа жизни, формировать у детей потребность в здоровом образе жизни, стремление к  сохранению и укреплению своего здоровья средствами физической культуры. 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94614" y="135940"/>
        <a:ext cx="9952084" cy="1566223"/>
      </dsp:txXfrm>
    </dsp:sp>
    <dsp:sp modelId="{3B2E3D82-316A-4681-BE4B-DDBFF095C109}">
      <dsp:nvSpPr>
        <dsp:cNvPr id="0" name=""/>
        <dsp:cNvSpPr/>
      </dsp:nvSpPr>
      <dsp:spPr>
        <a:xfrm>
          <a:off x="4942" y="1825095"/>
          <a:ext cx="10121542" cy="173568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Расширить знания родителей о физических умениях и навыках детей и заинтересовать их укреплять здоровый образ жизни в собственной семье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89671" y="1909824"/>
        <a:ext cx="9952084" cy="1566223"/>
      </dsp:txXfrm>
    </dsp:sp>
    <dsp:sp modelId="{14EB88C8-A6A3-4B07-B1C4-62B76A7B5CBA}">
      <dsp:nvSpPr>
        <dsp:cNvPr id="0" name=""/>
        <dsp:cNvSpPr/>
      </dsp:nvSpPr>
      <dsp:spPr>
        <a:xfrm>
          <a:off x="4942" y="3647561"/>
          <a:ext cx="10121542" cy="1735681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b="1" kern="1200" dirty="0" smtClean="0">
              <a:solidFill>
                <a:schemeClr val="tx1"/>
              </a:solidFill>
            </a:rPr>
            <a:t>Создание комфортных условий для занятий физической культурой в ДОУ и дома, поднять и поддержать интерес у детей к </a:t>
          </a:r>
          <a:r>
            <a:rPr lang="ru-RU" sz="2600" b="1" kern="1200" dirty="0" err="1" smtClean="0">
              <a:solidFill>
                <a:schemeClr val="tx1"/>
              </a:solidFill>
            </a:rPr>
            <a:t>физкультурно</a:t>
          </a:r>
          <a:r>
            <a:rPr lang="ru-RU" sz="2600" b="1" kern="1200" dirty="0" smtClean="0">
              <a:solidFill>
                <a:schemeClr val="tx1"/>
              </a:solidFill>
            </a:rPr>
            <a:t> – оздоровительным занятиям.</a:t>
          </a:r>
          <a:endParaRPr lang="ru-RU" sz="2600" kern="1200" dirty="0" smtClean="0">
            <a:solidFill>
              <a:schemeClr val="tx1"/>
            </a:solidFill>
          </a:endParaRPr>
        </a:p>
      </dsp:txBody>
      <dsp:txXfrm>
        <a:off x="89671" y="3732290"/>
        <a:ext cx="9952084" cy="1566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78042-BCA6-4E92-95A8-D49EC064DA36}">
      <dsp:nvSpPr>
        <dsp:cNvPr id="0" name=""/>
        <dsp:cNvSpPr/>
      </dsp:nvSpPr>
      <dsp:spPr>
        <a:xfrm>
          <a:off x="230542" y="64178"/>
          <a:ext cx="5473514" cy="238585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детей сформировано потребность в здоровом образе жизни, стремление к  сохранению и укреплению своего здоровья средствами физической культуры. 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542" y="64178"/>
        <a:ext cx="5473514" cy="2385857"/>
      </dsp:txXfrm>
    </dsp:sp>
    <dsp:sp modelId="{A6B8A059-1782-4D82-84CC-0060E9092293}">
      <dsp:nvSpPr>
        <dsp:cNvPr id="0" name=""/>
        <dsp:cNvSpPr/>
      </dsp:nvSpPr>
      <dsp:spPr>
        <a:xfrm>
          <a:off x="6101699" y="64178"/>
          <a:ext cx="4978488" cy="238585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родителей расширились знания о здоровом образе жизни и сформировались представления о создании благоприятного эмоционального и социально – психологического климата для полноценного развития ребенка</a:t>
          </a:r>
          <a:endParaRPr lang="ru-RU" sz="17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1699" y="64178"/>
        <a:ext cx="4978488" cy="2385857"/>
      </dsp:txXfrm>
    </dsp:sp>
    <dsp:sp modelId="{7FC252A2-81A8-40F2-A697-70EA3D1162ED}">
      <dsp:nvSpPr>
        <dsp:cNvPr id="0" name=""/>
        <dsp:cNvSpPr/>
      </dsp:nvSpPr>
      <dsp:spPr>
        <a:xfrm>
          <a:off x="2156" y="2847678"/>
          <a:ext cx="6298106" cy="238585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ДОУ и дома создано комфортные условия для занятий физической культурой. Родители вовлечены в единое пространство  «Семья – детский сад»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6" y="2847678"/>
        <a:ext cx="6298106" cy="2385857"/>
      </dsp:txXfrm>
    </dsp:sp>
    <dsp:sp modelId="{14B8F88F-5486-476F-8009-47C3C503FF09}">
      <dsp:nvSpPr>
        <dsp:cNvPr id="0" name=""/>
        <dsp:cNvSpPr/>
      </dsp:nvSpPr>
      <dsp:spPr>
        <a:xfrm>
          <a:off x="6697905" y="2847678"/>
          <a:ext cx="4610668" cy="238585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 детей повысился интерес к занятиям по </a:t>
          </a:r>
          <a:r>
            <a:rPr lang="ru-RU" sz="24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физической культуре</a:t>
          </a:r>
          <a:r>
            <a:rPr lang="ru-RU" sz="2200" b="1" kern="1200" smtClean="0"/>
            <a:t>.</a:t>
          </a:r>
          <a:endParaRPr lang="ru-RU" sz="2200" kern="1200" dirty="0"/>
        </a:p>
      </dsp:txBody>
      <dsp:txXfrm>
        <a:off x="6697905" y="2847678"/>
        <a:ext cx="4610668" cy="23858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1A29E-9B29-406F-B3D5-033BFFBD17C9}">
      <dsp:nvSpPr>
        <dsp:cNvPr id="0" name=""/>
        <dsp:cNvSpPr/>
      </dsp:nvSpPr>
      <dsp:spPr>
        <a:xfrm rot="10800000">
          <a:off x="111429" y="91288"/>
          <a:ext cx="11457492" cy="647525"/>
        </a:xfrm>
        <a:prstGeom prst="homePlat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383" tIns="80010" rIns="149352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     Чтоб здоровым быть, надо есть свеклу, </a:t>
          </a:r>
          <a:r>
            <a:rPr lang="ru-RU" sz="2100" kern="120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морковку.(Иван К.</a:t>
          </a:r>
          <a:r>
            <a:rPr lang="ru-RU" sz="2100" kern="1200" smtClean="0">
              <a:solidFill>
                <a:schemeClr val="tx1"/>
              </a:solidFill>
            </a:rPr>
            <a:t>)</a:t>
          </a:r>
          <a:endParaRPr lang="ru-RU" sz="2100" kern="1200" dirty="0">
            <a:solidFill>
              <a:schemeClr val="tx1"/>
            </a:solidFill>
          </a:endParaRPr>
        </a:p>
      </dsp:txBody>
      <dsp:txXfrm rot="10800000">
        <a:off x="273310" y="91288"/>
        <a:ext cx="11295611" cy="647525"/>
      </dsp:txXfrm>
    </dsp:sp>
    <dsp:sp modelId="{C1434EA9-DAE2-4BFB-B8D9-D6BDDCF6ECC0}">
      <dsp:nvSpPr>
        <dsp:cNvPr id="0" name=""/>
        <dsp:cNvSpPr/>
      </dsp:nvSpPr>
      <dsp:spPr>
        <a:xfrm>
          <a:off x="215095" y="0"/>
          <a:ext cx="956231" cy="81428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B3E89-B46E-46B1-AB19-C2E5D61562BD}">
      <dsp:nvSpPr>
        <dsp:cNvPr id="0" name=""/>
        <dsp:cNvSpPr/>
      </dsp:nvSpPr>
      <dsp:spPr>
        <a:xfrm rot="10800000">
          <a:off x="223284" y="1036735"/>
          <a:ext cx="11355202" cy="583614"/>
        </a:xfrm>
        <a:prstGeom prst="homePlat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383" tIns="80010" rIns="149352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Если утром делаешь зарядку, то </a:t>
          </a:r>
          <a:r>
            <a:rPr lang="ru-RU" sz="2100" kern="120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будешь здоровым.( Анастасия К.)</a:t>
          </a:r>
          <a:endParaRPr lang="ru-RU" sz="210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69187" y="1036735"/>
        <a:ext cx="11209299" cy="583614"/>
      </dsp:txXfrm>
    </dsp:sp>
    <dsp:sp modelId="{49EC58C3-6B60-4615-82F9-ACCA93ED6655}">
      <dsp:nvSpPr>
        <dsp:cNvPr id="0" name=""/>
        <dsp:cNvSpPr/>
      </dsp:nvSpPr>
      <dsp:spPr>
        <a:xfrm>
          <a:off x="229113" y="929231"/>
          <a:ext cx="981365" cy="80947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372E2-F620-4CB7-B13B-584293B9F72A}">
      <dsp:nvSpPr>
        <dsp:cNvPr id="0" name=""/>
        <dsp:cNvSpPr/>
      </dsp:nvSpPr>
      <dsp:spPr>
        <a:xfrm rot="10800000">
          <a:off x="375058" y="1882726"/>
          <a:ext cx="11225218" cy="613133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383" tIns="80010" rIns="149352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Надо мыть руки, чистить зубы и будешь здоровым</a:t>
          </a:r>
          <a:r>
            <a:rPr lang="ru-RU" sz="2100" kern="120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(Валерия О.</a:t>
          </a:r>
          <a:r>
            <a:rPr lang="ru-RU" sz="2100" kern="120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2100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28341" y="1882726"/>
        <a:ext cx="11071935" cy="613133"/>
      </dsp:txXfrm>
    </dsp:sp>
    <dsp:sp modelId="{B4AC942C-AB72-48DD-8276-1728647BCBF1}">
      <dsp:nvSpPr>
        <dsp:cNvPr id="0" name=""/>
        <dsp:cNvSpPr/>
      </dsp:nvSpPr>
      <dsp:spPr>
        <a:xfrm>
          <a:off x="253994" y="1816456"/>
          <a:ext cx="854000" cy="74567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64ED9-A826-4F3E-9927-2D125496D3FE}">
      <dsp:nvSpPr>
        <dsp:cNvPr id="0" name=""/>
        <dsp:cNvSpPr/>
      </dsp:nvSpPr>
      <dsp:spPr>
        <a:xfrm rot="10800000">
          <a:off x="379419" y="2817183"/>
          <a:ext cx="11199066" cy="581120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383" tIns="80010" rIns="149352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Надо пить молоко</a:t>
          </a:r>
          <a:r>
            <a:rPr lang="ru-RU" sz="2100" kern="120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(Денис К.)</a:t>
          </a:r>
          <a:endParaRPr lang="ru-RU" sz="210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24699" y="2817183"/>
        <a:ext cx="11053786" cy="581120"/>
      </dsp:txXfrm>
    </dsp:sp>
    <dsp:sp modelId="{E4627EFE-45DD-4220-B7C6-DE5ADAB53CB7}">
      <dsp:nvSpPr>
        <dsp:cNvPr id="0" name=""/>
        <dsp:cNvSpPr/>
      </dsp:nvSpPr>
      <dsp:spPr>
        <a:xfrm>
          <a:off x="236667" y="2665727"/>
          <a:ext cx="876819" cy="83901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127CB-D229-40EC-86A4-6E2E1006916C}">
      <dsp:nvSpPr>
        <dsp:cNvPr id="0" name=""/>
        <dsp:cNvSpPr/>
      </dsp:nvSpPr>
      <dsp:spPr>
        <a:xfrm rot="10800000">
          <a:off x="484564" y="3741310"/>
          <a:ext cx="11103565" cy="700327"/>
        </a:xfrm>
        <a:prstGeom prst="homePlat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383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   </a:t>
          </a:r>
          <a:r>
            <a:rPr lang="ru-RU" sz="2100" b="0" i="0" kern="1200" smtClean="0">
              <a:solidFill>
                <a:srgbClr val="111111"/>
              </a:solidFill>
              <a:effectLst/>
              <a:latin typeface="Arial" panose="020B0604020202020204" pitchFamily="34" charset="0"/>
            </a:rPr>
            <a:t>Надо тренироваться и больше быть на свежем воздухе.</a:t>
          </a:r>
          <a:r>
            <a:rPr lang="ru-RU" sz="2100" kern="120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(МиленаТ.)                                     </a:t>
          </a:r>
          <a:r>
            <a:rPr lang="en-US" sz="2100" kern="120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</a:t>
          </a:r>
          <a:endParaRPr lang="ru-RU" sz="210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59646" y="3741310"/>
        <a:ext cx="10928483" cy="700327"/>
      </dsp:txXfrm>
    </dsp:sp>
    <dsp:sp modelId="{196FBE5B-23CB-4E82-888A-0C9A4ADEC7AC}">
      <dsp:nvSpPr>
        <dsp:cNvPr id="0" name=""/>
        <dsp:cNvSpPr/>
      </dsp:nvSpPr>
      <dsp:spPr>
        <a:xfrm>
          <a:off x="230551" y="3698784"/>
          <a:ext cx="869639" cy="83245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0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79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5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73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5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0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2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0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38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9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5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891-2909-470D-90BA-1C9B8BE38220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C679-C768-4587-B731-BC870B3CD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4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B891-2909-470D-90BA-1C9B8BE38220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EC679-C768-4587-B731-BC870B3CD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1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212669" cy="1600200"/>
          </a:xfrm>
        </p:spPr>
        <p:txBody>
          <a:bodyPr>
            <a:normAutofit/>
          </a:bodyPr>
          <a:lstStyle/>
          <a:p>
            <a:pPr algn="ctr"/>
            <a:r>
              <a:rPr lang="ru-RU" sz="4000" spc="300" dirty="0" smtClean="0">
                <a:solidFill>
                  <a:srgbClr val="C00000"/>
                </a:solidFill>
                <a:latin typeface="Anfisa Grotesk" panose="02000606020000020003" pitchFamily="2" charset="0"/>
              </a:rPr>
              <a:t>             </a:t>
            </a:r>
            <a:endParaRPr lang="ru-RU" sz="4000" spc="300" dirty="0">
              <a:solidFill>
                <a:srgbClr val="C00000"/>
              </a:solidFill>
              <a:latin typeface="Anfisa Grotesk" panose="02000606020000020003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685142" y="667657"/>
            <a:ext cx="6093098" cy="461923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 contourW="12700">
              <a:bevelB h="120650"/>
              <a:extrusionClr>
                <a:schemeClr val="tx1"/>
              </a:extrusionClr>
              <a:contourClr>
                <a:srgbClr val="FF0000"/>
              </a:contourClr>
            </a:sp3d>
          </a:bodyPr>
          <a:lstStyle/>
          <a:p>
            <a:pPr marL="0" indent="0" algn="ctr">
              <a:buNone/>
            </a:pPr>
            <a:r>
              <a:rPr lang="ru-RU" sz="4000" spc="3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Презентация  проекта</a:t>
            </a:r>
            <a:endParaRPr lang="ru-RU" sz="4000" dirty="0" smtClean="0">
              <a:effectLst>
                <a:glow rad="50800">
                  <a:schemeClr val="accent1">
                    <a:alpha val="40000"/>
                  </a:schemeClr>
                </a:glow>
                <a:reflection stA="96000" endPos="65000" dist="50800" dir="5400000" sy="-100000" algn="bl" rotWithShape="0"/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000" smtClean="0">
                <a:latin typeface="Arial Black" panose="020B0A04020102020204" pitchFamily="34" charset="0"/>
              </a:rPr>
              <a:t>Азбука здоровья</a:t>
            </a:r>
            <a:endParaRPr lang="ru-RU" sz="6000" dirty="0" smtClean="0">
              <a:latin typeface="Arial Black" panose="020B0A04020102020204" pitchFamily="34" charset="0"/>
            </a:endParaRPr>
          </a:p>
          <a:p>
            <a:pPr marL="0" indent="0" algn="r">
              <a:buNone/>
            </a:pPr>
            <a:r>
              <a:rPr lang="ru-RU" sz="2000" smtClean="0">
                <a:solidFill>
                  <a:srgbClr val="C00000"/>
                </a:solidFill>
              </a:rPr>
              <a:t>Выполнила: инструктор</a:t>
            </a:r>
          </a:p>
          <a:p>
            <a:pPr marL="0" indent="0" algn="r">
              <a:buNone/>
            </a:pPr>
            <a:r>
              <a:rPr lang="ru-RU" sz="2000" smtClean="0">
                <a:solidFill>
                  <a:srgbClr val="C00000"/>
                </a:solidFill>
              </a:rPr>
              <a:t> по физической культуре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sz="2000" smtClean="0">
                <a:solidFill>
                  <a:srgbClr val="C00000"/>
                </a:solidFill>
              </a:rPr>
              <a:t>Маслова Марина Алексеевна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sz="2000" smtClean="0">
                <a:solidFill>
                  <a:srgbClr val="C00000"/>
                </a:solidFill>
              </a:rPr>
              <a:t>МБДОУ детский сад №1 «Тополек»</a:t>
            </a:r>
            <a:endParaRPr lang="ru-RU" sz="2000" dirty="0" smtClean="0">
              <a:solidFill>
                <a:srgbClr val="C00000"/>
              </a:solidFill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6752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2"/>
            <a:ext cx="10131427" cy="4354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здоровом теле – здоровый дух</a:t>
            </a:r>
            <a:br>
              <a:rPr lang="ru-RU" dirty="0" smtClean="0"/>
            </a:br>
            <a:r>
              <a:rPr lang="ru-RU" dirty="0" smtClean="0"/>
              <a:t>Что такое - ЗОЖ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319349"/>
            <a:ext cx="10131428" cy="51598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8809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3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1-ый этап проекта. </a:t>
            </a:r>
            <a:r>
              <a:rPr lang="ru-RU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Рассуждалки</a:t>
            </a:r>
            <a:r>
              <a:rPr lang="ru-RU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детей о здоровье</a:t>
            </a:r>
            <a:endParaRPr lang="ru-RU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225291"/>
              </p:ext>
            </p:extLst>
          </p:nvPr>
        </p:nvGraphicFramePr>
        <p:xfrm>
          <a:off x="403859" y="1690688"/>
          <a:ext cx="11600277" cy="501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5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45" y="145368"/>
            <a:ext cx="11676184" cy="6313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 родителей о здоровом образе жизни детей</a:t>
            </a:r>
            <a:endParaRPr lang="ru-RU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2487" y="776737"/>
            <a:ext cx="7493187" cy="60812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анкеты родителей было выявлено следующее:</a:t>
            </a:r>
          </a:p>
          <a:p>
            <a:pPr algn="ctr"/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55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родителей ведут здоровый образ жизни в собственной семье.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родителей  увлекаются подвижными и спортивными играми вместе с детьми.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У 18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родителей  отсутствии знаний о оздоровительно – физических упражнений для детей.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t>У 8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-их родителей нехватки времени для занятии с детьми в домашних условиях.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" y="957790"/>
            <a:ext cx="4416256" cy="57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48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ой этап проекта. </a:t>
            </a:r>
            <a:r>
              <a:rPr lang="ru-RU" b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Чтение стихов </a:t>
            </a:r>
            <a:r>
              <a:rPr lang="ru-RU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пословиц, рассматривание картин о здоровом образе жизни.</a:t>
            </a:r>
            <a:endParaRPr lang="ru-RU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93" y="1895302"/>
            <a:ext cx="4188038" cy="483648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99" y="1895302"/>
            <a:ext cx="6325985" cy="46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0"/>
            <a:ext cx="11352212" cy="119461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Утренняя гимнастика </a:t>
            </a:r>
            <a:r>
              <a:rPr lang="ru-RU" b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старшей </a:t>
            </a:r>
            <a:br>
              <a:rPr lang="ru-RU" b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подготовительной группах</a:t>
            </a:r>
            <a:endParaRPr lang="ru-RU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64602" y="1598510"/>
            <a:ext cx="2729322" cy="38115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  в порядке, спасибо зарядке!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41" y="1382055"/>
            <a:ext cx="3869372" cy="290202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494" y="1382055"/>
            <a:ext cx="3857452" cy="514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-12700"/>
            <a:ext cx="10973670" cy="81914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Прогулка на свежем воздухе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9" y="1120877"/>
            <a:ext cx="3196328" cy="52356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Прогулки на свежем воздухе – отличное закаливание ребенка. Приучите гулять детей в любую погоду, ежедневно бывать на свежем воздухе.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975" y="806449"/>
            <a:ext cx="4486606" cy="25237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165" y="3330165"/>
            <a:ext cx="4038915" cy="302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7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561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3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ежимные моменты в течение дня </a:t>
            </a:r>
            <a:r>
              <a:rPr lang="ru-RU" sz="3600" b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группах </a:t>
            </a:r>
            <a:r>
              <a:rPr lang="ru-RU" sz="3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направленные на здоровый образ жизни</a:t>
            </a:r>
            <a:endParaRPr lang="ru-RU" sz="3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217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Гигиенические процедуры</a:t>
            </a:r>
            <a:endParaRPr lang="ru-RU" sz="28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92855" y="1521230"/>
            <a:ext cx="5183188" cy="68164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660066"/>
                </a:solidFill>
              </a:rPr>
              <a:t>Пробуждающая гимнастика</a:t>
            </a:r>
            <a:endParaRPr lang="ru-RU" sz="3200" dirty="0">
              <a:solidFill>
                <a:srgbClr val="660066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30" y="4088270"/>
            <a:ext cx="3042254" cy="23657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9" y="2202873"/>
            <a:ext cx="3204434" cy="218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НОД на тему  </a:t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Здоровье – это богатство»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1509486"/>
            <a:ext cx="10515600" cy="55154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Общеразвивающие упражнения</a:t>
            </a:r>
            <a:endParaRPr lang="ru-RU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Подвижные игры</a:t>
            </a:r>
            <a:r>
              <a:rPr lang="en-US" b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соревнования</a:t>
            </a:r>
            <a:r>
              <a:rPr lang="en-US" b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1825624"/>
            <a:ext cx="5320222" cy="435133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3"/>
            <a:ext cx="5349240" cy="4351339"/>
          </a:xfrm>
        </p:spPr>
      </p:pic>
    </p:spTree>
    <p:extLst>
      <p:ext uri="{BB962C8B-B14F-4D97-AF65-F5344CB8AC3E}">
        <p14:creationId xmlns:p14="http://schemas.microsoft.com/office/powerpoint/2010/main" val="39534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587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родителями</a:t>
            </a:r>
            <a:endParaRPr lang="ru-RU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1479666"/>
            <a:ext cx="9916881" cy="63176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для родителей</a:t>
            </a:r>
            <a:endParaRPr lang="ru-RU" sz="3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7491" y="2839489"/>
            <a:ext cx="3936911" cy="2763441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510" y="2839489"/>
            <a:ext cx="3936912" cy="276344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0473" y="2839490"/>
            <a:ext cx="3936912" cy="276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8" y="217713"/>
            <a:ext cx="3932237" cy="622662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быть всегда здоровым,</a:t>
            </a:r>
          </a:p>
          <a:p>
            <a:pPr algn="ctr"/>
            <a:r>
              <a:rPr lang="ru-RU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бегать и скакать,</a:t>
            </a:r>
          </a:p>
          <a:p>
            <a:pPr algn="ctr"/>
            <a:r>
              <a:rPr lang="ru-RU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спортом заниматься,</a:t>
            </a:r>
          </a:p>
          <a:p>
            <a:pPr algn="ctr"/>
            <a:r>
              <a:rPr lang="ru-RU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улице гулять.</a:t>
            </a:r>
            <a:endParaRPr lang="ru-RU" sz="40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Фото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59" y="217713"/>
            <a:ext cx="5401102" cy="457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42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572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 этап проекта</a:t>
            </a:r>
            <a:endParaRPr lang="ru-RU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беседы в </a:t>
            </a:r>
            <a:r>
              <a:rPr lang="ru-RU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старшей и подготовительной группах </a:t>
            </a:r>
            <a:r>
              <a:rPr lang="ru-RU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тему « У нас в гостях – </a:t>
            </a:r>
            <a:r>
              <a:rPr lang="ru-RU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Мойдодыр</a:t>
            </a:r>
            <a:r>
              <a:rPr lang="ru-RU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ÐÐ°ÑÑÐ¸Ð½ÐºÐ¸ Ð¿Ð¾ Ð·Ð°Ð¿ÑÐ¾ÑÑ Ð² Ð³Ð¾ÑÑÑÑ Ñ Ð¼Ð¾Ð¹Ð´Ð¾Ð´ÑÑÐ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95" y="2505075"/>
            <a:ext cx="623454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5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37930" y="238539"/>
            <a:ext cx="11489634" cy="592372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область: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физическая культура</a:t>
            </a:r>
          </a:p>
          <a:p>
            <a:r>
              <a:rPr lang="ru-RU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проекта :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познавательно – оздоровительный</a:t>
            </a:r>
            <a:r>
              <a:rPr lang="ru-RU" sz="4000" b="1" smtClean="0">
                <a:latin typeface="Arial" panose="020B0604020202020204" pitchFamily="34" charset="0"/>
                <a:cs typeface="Arial" panose="020B0604020202020204" pitchFamily="34" charset="0"/>
              </a:rPr>
              <a:t>, долгосрочный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проекта: </a:t>
            </a:r>
            <a:r>
              <a:rPr lang="ru-RU" sz="4000" b="1" smtClean="0">
                <a:latin typeface="Arial" panose="020B0604020202020204" pitchFamily="34" charset="0"/>
                <a:cs typeface="Arial" panose="020B0604020202020204" pitchFamily="34" charset="0"/>
              </a:rPr>
              <a:t>дети старшей и подготовительной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группы, инструктор по физической культуре, </a:t>
            </a:r>
            <a:r>
              <a:rPr lang="ru-RU" sz="4000" b="1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воспитатели старшей и подготовительной группы,и родители старшей и подготовительной группы.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реализации</a:t>
            </a:r>
            <a:r>
              <a:rPr lang="ru-RU" sz="4000" b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4000" b="1" smtClean="0">
                <a:latin typeface="Arial" panose="020B0604020202020204" pitchFamily="34" charset="0"/>
                <a:cs typeface="Arial" panose="020B0604020202020204" pitchFamily="34" charset="0"/>
              </a:rPr>
              <a:t>октябрь- май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4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8539" y="246745"/>
            <a:ext cx="11648661" cy="96583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проблемы</a:t>
            </a:r>
            <a:endParaRPr lang="ru-RU" sz="60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033400"/>
              </p:ext>
            </p:extLst>
          </p:nvPr>
        </p:nvGraphicFramePr>
        <p:xfrm>
          <a:off x="0" y="1212574"/>
          <a:ext cx="12098383" cy="550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591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"/>
            <a:ext cx="10131427" cy="1451428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Гипотеза</a:t>
            </a:r>
            <a:endParaRPr lang="ru-RU" sz="9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190171"/>
            <a:ext cx="11128830" cy="5297715"/>
          </a:xfr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Здоровье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детей будет сохраняться, укрепляться и развиваться, а физические качества будут эффективно совершенствоваться при условии, если будет разработана система работы с детьми и их родителями по физическому воспитанию и оздоровлению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 созданием комфортных условий для занятий физической культурой в ДОУ и дома.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8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2"/>
            <a:ext cx="10131427" cy="1175656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endParaRPr lang="ru-RU" sz="88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8497" y="1606731"/>
            <a:ext cx="10131428" cy="538189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 социальной и личностной мотивации детей среднего дошкольного возраста и их родителей на сохранение и укрепление здоровья и воспитание социально –значимых личностных качеств</a:t>
            </a:r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4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56754"/>
            <a:ext cx="11099799" cy="888275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Задачи проекта</a:t>
            </a:r>
            <a:endParaRPr lang="ru-RU" sz="88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6815614"/>
              </p:ext>
            </p:extLst>
          </p:nvPr>
        </p:nvGraphicFramePr>
        <p:xfrm>
          <a:off x="1164771" y="1249680"/>
          <a:ext cx="10131428" cy="538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312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344" y="188687"/>
            <a:ext cx="10131427" cy="85634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60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56431706"/>
              </p:ext>
            </p:extLst>
          </p:nvPr>
        </p:nvGraphicFramePr>
        <p:xfrm>
          <a:off x="397566" y="1436915"/>
          <a:ext cx="11310730" cy="529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406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98783"/>
            <a:ext cx="11241156" cy="12671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687" y="1335313"/>
            <a:ext cx="11290851" cy="5105243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 этап:  </a:t>
            </a:r>
            <a:r>
              <a:rPr lang="ru-RU" sz="4400" b="1" dirty="0"/>
              <a:t>п</a:t>
            </a:r>
            <a:r>
              <a:rPr lang="ru-RU" sz="4400" b="1" dirty="0" smtClean="0"/>
              <a:t>остановка проблемы, определение цели и задачи проектной деятельности</a:t>
            </a:r>
          </a:p>
          <a:p>
            <a:endParaRPr lang="ru-RU" sz="4400" b="1" dirty="0" smtClean="0"/>
          </a:p>
          <a:p>
            <a:r>
              <a:rPr lang="ru-RU" sz="4400" b="1" dirty="0" smtClean="0">
                <a:solidFill>
                  <a:srgbClr val="C00000"/>
                </a:solidFill>
              </a:rPr>
              <a:t>2 этап:  </a:t>
            </a:r>
            <a:r>
              <a:rPr lang="ru-RU" sz="4400" b="1" dirty="0" smtClean="0"/>
              <a:t>работа с детьми, работа с родителями</a:t>
            </a:r>
          </a:p>
          <a:p>
            <a:endParaRPr lang="ru-RU" sz="4400" b="1" dirty="0" smtClean="0"/>
          </a:p>
          <a:p>
            <a:r>
              <a:rPr lang="ru-RU" sz="4400" b="1" dirty="0" smtClean="0">
                <a:solidFill>
                  <a:srgbClr val="C00000"/>
                </a:solidFill>
              </a:rPr>
              <a:t>3 этап:  </a:t>
            </a:r>
            <a:r>
              <a:rPr lang="ru-RU" sz="4400" b="1" dirty="0" smtClean="0"/>
              <a:t>презентация проекта и проведение спортивно – оздоровительное развлечение</a:t>
            </a:r>
          </a:p>
          <a:p>
            <a:r>
              <a:rPr lang="ru-RU" sz="4400" b="1" dirty="0" smtClean="0"/>
              <a:t> « У нас в гостях </a:t>
            </a:r>
            <a:r>
              <a:rPr lang="ru-RU" sz="4400" b="1" dirty="0" err="1" smtClean="0"/>
              <a:t>Мойдодыр</a:t>
            </a:r>
            <a:r>
              <a:rPr lang="ru-RU" sz="4400" b="1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922615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641</Words>
  <Application>Microsoft Office PowerPoint</Application>
  <PresentationFormat>Широкоэкранный</PresentationFormat>
  <Paragraphs>69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Anfisa Grotesk</vt:lpstr>
      <vt:lpstr>Arial</vt:lpstr>
      <vt:lpstr>Arial Black</vt:lpstr>
      <vt:lpstr>Calibri</vt:lpstr>
      <vt:lpstr>Calibri Light</vt:lpstr>
      <vt:lpstr>Тема Office</vt:lpstr>
      <vt:lpstr>             </vt:lpstr>
      <vt:lpstr>Презентация PowerPoint</vt:lpstr>
      <vt:lpstr>Презентация PowerPoint</vt:lpstr>
      <vt:lpstr>Обоснование проблемы</vt:lpstr>
      <vt:lpstr>Гипотеза</vt:lpstr>
      <vt:lpstr>Цель проекта</vt:lpstr>
      <vt:lpstr> Задачи проекта</vt:lpstr>
      <vt:lpstr>Ожидаемые результаты</vt:lpstr>
      <vt:lpstr>Реализация проекта </vt:lpstr>
      <vt:lpstr>В здоровом теле – здоровый дух Что такое - ЗОЖ</vt:lpstr>
      <vt:lpstr>1-ый этап проекта. Рассуждалки детей о здоровье</vt:lpstr>
      <vt:lpstr>Знание родителей о здоровом образе жизни детей</vt:lpstr>
      <vt:lpstr>2 – ой этап проекта. Чтение стихов и пословиц, рассматривание картин о здоровом образе жизни.</vt:lpstr>
      <vt:lpstr>Утренняя гимнастика в старшей  и подготовительной группах</vt:lpstr>
      <vt:lpstr>Прогулка на свежем воздухе</vt:lpstr>
      <vt:lpstr>Режимные моменты в течение дня в группах направленные на здоровый образ жизни</vt:lpstr>
      <vt:lpstr>Проведение НОД на тему   « Здоровье – это богатство»</vt:lpstr>
      <vt:lpstr>Подвижные игры и соревнования </vt:lpstr>
      <vt:lpstr>Работа с родителями</vt:lpstr>
      <vt:lpstr>Заключительный этап проекта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lenovo</dc:creator>
  <cp:lastModifiedBy>User</cp:lastModifiedBy>
  <cp:revision>78</cp:revision>
  <dcterms:created xsi:type="dcterms:W3CDTF">2016-01-07T12:09:33Z</dcterms:created>
  <dcterms:modified xsi:type="dcterms:W3CDTF">2018-08-13T13:05:54Z</dcterms:modified>
</cp:coreProperties>
</file>